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42"/>
  </p:notesMasterIdLst>
  <p:handoutMasterIdLst>
    <p:handoutMasterId r:id="rId43"/>
  </p:handoutMasterIdLst>
  <p:sldIdLst>
    <p:sldId id="331" r:id="rId2"/>
    <p:sldId id="332" r:id="rId3"/>
    <p:sldId id="334" r:id="rId4"/>
    <p:sldId id="335" r:id="rId5"/>
    <p:sldId id="336" r:id="rId6"/>
    <p:sldId id="401" r:id="rId7"/>
    <p:sldId id="402" r:id="rId8"/>
    <p:sldId id="337" r:id="rId9"/>
    <p:sldId id="338" r:id="rId10"/>
    <p:sldId id="339" r:id="rId11"/>
    <p:sldId id="340" r:id="rId12"/>
    <p:sldId id="403" r:id="rId13"/>
    <p:sldId id="419" r:id="rId14"/>
    <p:sldId id="350" r:id="rId15"/>
    <p:sldId id="259" r:id="rId16"/>
    <p:sldId id="426" r:id="rId17"/>
    <p:sldId id="354" r:id="rId18"/>
    <p:sldId id="400" r:id="rId19"/>
    <p:sldId id="356" r:id="rId20"/>
    <p:sldId id="404" r:id="rId21"/>
    <p:sldId id="362" r:id="rId22"/>
    <p:sldId id="405" r:id="rId23"/>
    <p:sldId id="365" r:id="rId24"/>
    <p:sldId id="411" r:id="rId25"/>
    <p:sldId id="412" r:id="rId26"/>
    <p:sldId id="413" r:id="rId27"/>
    <p:sldId id="364" r:id="rId28"/>
    <p:sldId id="414" r:id="rId29"/>
    <p:sldId id="363" r:id="rId30"/>
    <p:sldId id="367" r:id="rId31"/>
    <p:sldId id="407" r:id="rId32"/>
    <p:sldId id="408" r:id="rId33"/>
    <p:sldId id="368" r:id="rId34"/>
    <p:sldId id="369" r:id="rId35"/>
    <p:sldId id="371" r:id="rId36"/>
    <p:sldId id="415" r:id="rId37"/>
    <p:sldId id="416" r:id="rId38"/>
    <p:sldId id="374" r:id="rId39"/>
    <p:sldId id="375" r:id="rId40"/>
    <p:sldId id="417" r:id="rId41"/>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704" autoAdjust="0"/>
    <p:restoredTop sz="88361"/>
  </p:normalViewPr>
  <p:slideViewPr>
    <p:cSldViewPr snapToGrid="0">
      <p:cViewPr varScale="1">
        <p:scale>
          <a:sx n="85" d="100"/>
          <a:sy n="85" d="100"/>
        </p:scale>
        <p:origin x="184" y="47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027A3F3-A935-4BDC-812E-9120B643162F}"/>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7271601B-176A-4BB3-AC87-58251574C751}"/>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0588">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AC7F65B7-06EB-44DB-B452-D2D383181528}"/>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B2508938-9467-485D-A454-F81218F2ADB1}"/>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charset="0"/>
                <a:ea typeface="MS PGothic" charset="-128"/>
              </a:defRPr>
            </a:lvl1pPr>
          </a:lstStyle>
          <a:p>
            <a:pPr>
              <a:defRPr/>
            </a:pPr>
            <a:fld id="{E0F0762C-192C-43F0-9235-1ED3B30BABF7}"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99FA718-A6D5-4F45-AA4A-4BEBC20AD73D}"/>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D00055E3-33CD-4C16-B1E7-137DC8ED0737}"/>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800">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4A5BA436-A0A2-4A15-B145-2DD97D7A3078}"/>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7145563E-578D-4EA3-A924-014C2A79C5AF}"/>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1EE489C0-8AB7-4BF4-AFB6-59687BD0D42A}"/>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311BAF64-3980-48A7-93B5-275428159D16}"/>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charset="0"/>
                <a:ea typeface="MS PGothic" charset="-128"/>
              </a:defRPr>
            </a:lvl1pPr>
          </a:lstStyle>
          <a:p>
            <a:pPr>
              <a:defRPr/>
            </a:pPr>
            <a:fld id="{C9F949B7-291A-4420-9D9C-B1ABA67FB313}"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5776ACBD-4645-43B7-892F-697D57D49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CF72FA-BC85-4452-9FD4-6F163D5E4845}"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48A88ED8-0C05-4DF8-A678-F55DA039B324}"/>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374978C2-165A-418A-AF53-B86870696A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782373FB-7979-43C3-9CD1-428D9B5060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82816C-CEF7-47A7-92DB-2D0700EC55E4}"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DD50E9C8-67EF-4556-969A-2795FF144239}"/>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5BF3A816-A617-46B9-9536-0B761391AA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575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20899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7EFF896D-4723-4270-B5CE-3EAC19929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57CCE-FB24-4DCD-B59A-EF29E3EC48F5}"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13E74FC7-08E4-41EE-B8E9-4784734F456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DA6752C-0B00-4DE8-BC1B-ED685E73B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75070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A3BC90D9-5B90-4947-BD85-211E37DDE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111378-CDE2-4578-A4A0-6AE31376CE67}"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1CE51187-1D2B-4F17-B25B-73ADED5E0BBA}"/>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AD6887A-FF32-4633-84E8-661557184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AC5CF01-D722-4A54-87E2-5ACC8F7C95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4E645-70B9-4D60-95A0-CCC1F65E091F}" type="slidenum">
              <a:rPr lang="en-US" altLang="en-US" smtClean="0">
                <a:latin typeface="Times New Roman" panose="02020603050405020304" pitchFamily="18" charset="0"/>
              </a:rPr>
              <a:pPr/>
              <a:t>20</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4260DBA0-67A3-4083-8D43-2641C27B526F}"/>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813C787B-5ED3-489E-A585-F3FD4B97B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1361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07C37DC1-75B0-437C-B558-F7618BEA5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48FB69-0E48-4E9C-AE03-1932E61103CC}"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CBD12CAE-1E33-4966-A4AF-C743EB5F54C9}"/>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F276E0F4-3694-46FB-8A08-BB5ADFDD33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0397353-417D-41B7-9952-5281074BA3CD}"/>
              </a:ext>
            </a:extLst>
          </p:cNvPr>
          <p:cNvSpPr>
            <a:spLocks noGrp="1" noRot="1" noChangeAspect="1" noChangeArrowheads="1" noTextEdit="1"/>
          </p:cNvSpPr>
          <p:nvPr>
            <p:ph type="sldImg"/>
          </p:nvPr>
        </p:nvSpPr>
        <p:spPr>
          <a:ln/>
        </p:spPr>
      </p:sp>
      <p:sp>
        <p:nvSpPr>
          <p:cNvPr id="73730" name="Rectangle 3">
            <a:extLst>
              <a:ext uri="{FF2B5EF4-FFF2-40B4-BE49-F238E27FC236}">
                <a16:creationId xmlns:a16="http://schemas.microsoft.com/office/drawing/2014/main" id="{C82FBBC2-631F-44E5-A9AF-36CCDAF3F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9454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601D3384-8B05-485F-A2EF-9587B33F33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389D00-F0DB-4575-A202-8ED00A374984}" type="slidenum">
              <a:rPr lang="en-US" altLang="en-US" smtClean="0">
                <a:latin typeface="Times New Roman" panose="02020603050405020304" pitchFamily="18" charset="0"/>
              </a:rPr>
              <a:pPr/>
              <a:t>27</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7717566B-D582-4B91-9A71-0FBF1749F47A}"/>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7C69C62F-2959-411E-8350-C197A5B2F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9744F318-B901-4759-942A-94AE30C6E7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56A34F-CE26-48DF-BDB6-8512C2015D3A}"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5C86FCDC-1A33-4EE6-8446-8BE755FA9381}"/>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2E8154DC-D491-430E-8E74-BCAA616BD2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DE094DDD-260E-455D-8EB0-8BB12FEAE4E8}"/>
              </a:ext>
            </a:extLst>
          </p:cNvPr>
          <p:cNvSpPr>
            <a:spLocks noGrp="1" noRot="1" noChangeAspect="1" noChangeArrowheads="1" noTextEdit="1"/>
          </p:cNvSpPr>
          <p:nvPr>
            <p:ph type="sldImg"/>
          </p:nvPr>
        </p:nvSpPr>
        <p:spPr>
          <a:ln/>
        </p:spPr>
      </p:sp>
      <p:sp>
        <p:nvSpPr>
          <p:cNvPr id="83970" name="Rectangle 3">
            <a:extLst>
              <a:ext uri="{FF2B5EF4-FFF2-40B4-BE49-F238E27FC236}">
                <a16:creationId xmlns:a16="http://schemas.microsoft.com/office/drawing/2014/main" id="{02F1DB9E-007C-446E-AB01-7ED8075C47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5EA5329-089A-4360-AE7B-2DA62D3B762B}"/>
              </a:ext>
            </a:extLst>
          </p:cNvPr>
          <p:cNvSpPr>
            <a:spLocks noGrp="1" noRot="1" noChangeAspect="1" noChangeArrowheads="1" noTextEdit="1"/>
          </p:cNvSpPr>
          <p:nvPr>
            <p:ph type="sldImg"/>
          </p:nvPr>
        </p:nvSpPr>
        <p:spPr>
          <a:ln/>
        </p:spPr>
      </p:sp>
      <p:sp>
        <p:nvSpPr>
          <p:cNvPr id="86018" name="Rectangle 3">
            <a:extLst>
              <a:ext uri="{FF2B5EF4-FFF2-40B4-BE49-F238E27FC236}">
                <a16:creationId xmlns:a16="http://schemas.microsoft.com/office/drawing/2014/main" id="{0CF6B92D-B96A-44DC-95AA-8E6B6A60E5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437A72EC-432C-4C05-AF8F-5EBA2A9EC62C}"/>
              </a:ext>
            </a:extLst>
          </p:cNvPr>
          <p:cNvSpPr>
            <a:spLocks noGrp="1" noRot="1" noChangeAspect="1" noChangeArrowheads="1" noTextEdit="1"/>
          </p:cNvSpPr>
          <p:nvPr>
            <p:ph type="sldImg"/>
          </p:nvPr>
        </p:nvSpPr>
        <p:spPr>
          <a:ln/>
        </p:spPr>
      </p:sp>
      <p:sp>
        <p:nvSpPr>
          <p:cNvPr id="88066" name="Rectangle 3">
            <a:extLst>
              <a:ext uri="{FF2B5EF4-FFF2-40B4-BE49-F238E27FC236}">
                <a16:creationId xmlns:a16="http://schemas.microsoft.com/office/drawing/2014/main" id="{6BA80304-DFCF-44CB-B40E-CE4EDAC07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E1F706CE-E2FD-455A-913B-ABCDDAF14B6D}"/>
              </a:ext>
            </a:extLst>
          </p:cNvPr>
          <p:cNvSpPr>
            <a:spLocks noGrp="1" noRot="1" noChangeAspect="1" noChangeArrowheads="1" noTextEdit="1"/>
          </p:cNvSpPr>
          <p:nvPr>
            <p:ph type="sldImg"/>
          </p:nvPr>
        </p:nvSpPr>
        <p:spPr>
          <a:ln/>
        </p:spPr>
      </p:sp>
      <p:sp>
        <p:nvSpPr>
          <p:cNvPr id="91138" name="Rectangle 3">
            <a:extLst>
              <a:ext uri="{FF2B5EF4-FFF2-40B4-BE49-F238E27FC236}">
                <a16:creationId xmlns:a16="http://schemas.microsoft.com/office/drawing/2014/main" id="{8C4D5169-BD41-41A8-A7DA-5865D7BE05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1594E555-7502-473E-ADC7-7EEEF1FEF84C}"/>
              </a:ext>
            </a:extLst>
          </p:cNvPr>
          <p:cNvSpPr>
            <a:spLocks noGrp="1" noRot="1" noChangeAspect="1" noChangeArrowheads="1" noTextEdit="1"/>
          </p:cNvSpPr>
          <p:nvPr>
            <p:ph type="sldImg"/>
          </p:nvPr>
        </p:nvSpPr>
        <p:spPr>
          <a:ln/>
        </p:spPr>
      </p:sp>
      <p:sp>
        <p:nvSpPr>
          <p:cNvPr id="93186" name="Rectangle 3">
            <a:extLst>
              <a:ext uri="{FF2B5EF4-FFF2-40B4-BE49-F238E27FC236}">
                <a16:creationId xmlns:a16="http://schemas.microsoft.com/office/drawing/2014/main" id="{9969F21B-0452-4DCB-967A-6DE887A0EE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35</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05F6187-9AEA-4432-A06C-1C71DC909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A31E14-A3B9-4040-8D31-E2E402615F68}" type="slidenum">
              <a:rPr lang="en-US" altLang="en-US" smtClean="0">
                <a:latin typeface="Times New Roman" panose="02020603050405020304" pitchFamily="18" charset="0"/>
              </a:rPr>
              <a:pPr/>
              <a:t>3</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92AB0F5E-8A1E-4B4A-A2A0-FE71829D0E73}"/>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9A7828BA-2BF1-4802-82BB-DA5609DDA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36</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3143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8ABEC3AB-CB2F-422A-96FE-FE682CC7E9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247B14-7B30-4914-8493-770C5D0217D9}" type="slidenum">
              <a:rPr lang="en-US" altLang="en-US" smtClean="0">
                <a:latin typeface="Times New Roman" panose="02020603050405020304" pitchFamily="18" charset="0"/>
              </a:rPr>
              <a:pPr/>
              <a:t>37</a:t>
            </a:fld>
            <a:endParaRPr lang="en-US" altLang="en-US">
              <a:latin typeface="Times New Roman" panose="02020603050405020304" pitchFamily="18" charset="0"/>
            </a:endParaRPr>
          </a:p>
        </p:txBody>
      </p:sp>
      <p:sp>
        <p:nvSpPr>
          <p:cNvPr id="99330" name="Rectangle 2">
            <a:extLst>
              <a:ext uri="{FF2B5EF4-FFF2-40B4-BE49-F238E27FC236}">
                <a16:creationId xmlns:a16="http://schemas.microsoft.com/office/drawing/2014/main" id="{C8100621-F24D-4E56-8558-0B896D93F8E1}"/>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E63E4EC3-C621-41A8-B24D-8BB333340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4254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6F281DE9-7498-4090-B348-71231F97F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0BAF53-828A-49F4-8077-26BB561564F9}" type="slidenum">
              <a:rPr lang="en-US" altLang="en-US" smtClean="0">
                <a:latin typeface="Times New Roman" panose="02020603050405020304" pitchFamily="18" charset="0"/>
              </a:rPr>
              <a:pPr/>
              <a:t>38</a:t>
            </a:fld>
            <a:endParaRPr lang="en-US" altLang="en-US">
              <a:latin typeface="Times New Roman" panose="02020603050405020304" pitchFamily="18" charset="0"/>
            </a:endParaRPr>
          </a:p>
        </p:txBody>
      </p:sp>
      <p:sp>
        <p:nvSpPr>
          <p:cNvPr id="101378" name="Rectangle 2">
            <a:extLst>
              <a:ext uri="{FF2B5EF4-FFF2-40B4-BE49-F238E27FC236}">
                <a16:creationId xmlns:a16="http://schemas.microsoft.com/office/drawing/2014/main" id="{6B68C51B-7F25-49DC-8F26-B5ECF0C025B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E5863E4C-7BE6-4289-9CB8-26E477DE0E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8A4CFDB-1B15-4236-A42E-7505D8A498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28204-E272-49CF-9F32-BF3F333C9D84}"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103426" name="Rectangle 2">
            <a:extLst>
              <a:ext uri="{FF2B5EF4-FFF2-40B4-BE49-F238E27FC236}">
                <a16:creationId xmlns:a16="http://schemas.microsoft.com/office/drawing/2014/main" id="{C0102936-7E09-430D-892F-94CD298AAA3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24DB5797-0DCA-4C75-9E95-296E5A8A2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51B6C076-F21F-4CA5-822D-C9D69050FB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EB864C-7330-4E1B-A037-7D79409E01F4}" type="slidenum">
              <a:rPr lang="en-US" altLang="en-US" smtClean="0">
                <a:latin typeface="Times New Roman" panose="02020603050405020304" pitchFamily="18" charset="0"/>
              </a:rPr>
              <a:pPr/>
              <a:t>40</a:t>
            </a:fld>
            <a:endParaRPr lang="en-US" altLang="en-US">
              <a:latin typeface="Times New Roman" panose="02020603050405020304" pitchFamily="18" charset="0"/>
            </a:endParaRPr>
          </a:p>
        </p:txBody>
      </p:sp>
      <p:sp>
        <p:nvSpPr>
          <p:cNvPr id="141314" name="Rectangle 2">
            <a:extLst>
              <a:ext uri="{FF2B5EF4-FFF2-40B4-BE49-F238E27FC236}">
                <a16:creationId xmlns:a16="http://schemas.microsoft.com/office/drawing/2014/main" id="{5F4496CA-0A38-4ECE-A790-5883B82226E7}"/>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9685A671-4583-4556-B3BD-CB96D62C9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1DCCDE05-0681-4707-90EF-7D1EEA3E3A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F39FF-FF4B-4DB5-A12B-99992D735DF8}"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F0E0EA84-2041-4AE8-806B-3AAE9F7A038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1DC70842-3A74-4598-A4CA-0474C81F1B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80788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4611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01F25CF-FF7D-432D-AEB3-671015415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2593EA-83E9-49DF-9A69-061BE7580B7A}"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BD862C-4A3E-4654-8B80-448A34563F74}"/>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25E9679F-2A37-45A8-BEFD-99A556044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4449CF17-6DE0-42A8-AF6D-65582A8B7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DD403B-DC2E-496B-BDE4-8AC536A45743}"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51D3904E-C473-48EE-9DE3-D37AD52B1BE1}"/>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6B73BA7-C0AE-4B26-9EE2-89053DF39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84830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94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278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74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2341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6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13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588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30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470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1570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DB124D09-86E8-40B1-99F0-1209287C13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35EB3C6-158A-401E-AF69-45BFE965FB7C}"/>
              </a:ext>
            </a:extLst>
          </p:cNvPr>
          <p:cNvSpPr txBox="1">
            <a:spLocks noChangeArrowheads="1"/>
          </p:cNvSpPr>
          <p:nvPr/>
        </p:nvSpPr>
        <p:spPr bwMode="auto">
          <a:xfrm>
            <a:off x="4256147" y="6613525"/>
            <a:ext cx="447558" cy="246221"/>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dirty="0">
                <a:solidFill>
                  <a:srgbClr val="006699"/>
                </a:solidFill>
                <a:latin typeface="Helvetica" charset="0"/>
              </a:rPr>
              <a:t>5.</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dirty="0">
              <a:solidFill>
                <a:srgbClr val="006699"/>
              </a:solidFill>
              <a:latin typeface="Helvetica" charset="0"/>
            </a:endParaRPr>
          </a:p>
        </p:txBody>
      </p:sp>
      <p:sp>
        <p:nvSpPr>
          <p:cNvPr id="1034" name="Text Box 10">
            <a:extLst>
              <a:ext uri="{FF2B5EF4-FFF2-40B4-BE49-F238E27FC236}">
                <a16:creationId xmlns:a16="http://schemas.microsoft.com/office/drawing/2014/main" id="{D78F82E7-FC4D-4DEF-BAC0-15DF6AAD70A5}"/>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A47C3AE5-5C42-45F2-A307-C022C640A4BF}"/>
              </a:ext>
            </a:extLst>
          </p:cNvPr>
          <p:cNvSpPr txBox="1">
            <a:spLocks noChangeArrowheads="1"/>
          </p:cNvSpPr>
          <p:nvPr/>
        </p:nvSpPr>
        <p:spPr bwMode="auto">
          <a:xfrm>
            <a:off x="185738" y="6595087"/>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218F8D62-A6F5-4F18-9BB3-A18FA6B4E228}"/>
              </a:ext>
            </a:extLst>
          </p:cNvPr>
          <p:cNvSpPr>
            <a:spLocks noGrp="1" noChangeArrowheads="1"/>
          </p:cNvSpPr>
          <p:nvPr>
            <p:ph type="ctrTitle"/>
          </p:nvPr>
        </p:nvSpPr>
        <p:spPr>
          <a:xfrm>
            <a:off x="685800" y="782638"/>
            <a:ext cx="7772400" cy="2127250"/>
          </a:xfrm>
        </p:spPr>
        <p:txBody>
          <a:bodyPr/>
          <a:lstStyle/>
          <a:p>
            <a:pPr eaLnBrk="1" hangingPunct="1"/>
            <a:r>
              <a:rPr lang="en-US" altLang="en-US" dirty="0"/>
              <a:t>Chapter 3:  CPU Scheduling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A22DB2EC-3AE5-4A50-BF1F-F8FE7B96CE4B}"/>
              </a:ext>
            </a:extLst>
          </p:cNvPr>
          <p:cNvSpPr>
            <a:spLocks noGrp="1" noChangeArrowheads="1"/>
          </p:cNvSpPr>
          <p:nvPr>
            <p:ph type="title"/>
          </p:nvPr>
        </p:nvSpPr>
        <p:spPr>
          <a:xfrm>
            <a:off x="1423450" y="143942"/>
            <a:ext cx="7513637" cy="576262"/>
          </a:xfrm>
        </p:spPr>
        <p:txBody>
          <a:bodyPr/>
          <a:lstStyle/>
          <a:p>
            <a:pPr eaLnBrk="1" hangingPunct="1"/>
            <a:r>
              <a:rPr lang="en-US" altLang="en-US" sz="2800" dirty="0"/>
              <a:t>Scheduling Algorithm Optimization Criteria</a:t>
            </a:r>
          </a:p>
        </p:txBody>
      </p:sp>
      <p:sp>
        <p:nvSpPr>
          <p:cNvPr id="21506" name="Rectangle 3">
            <a:extLst>
              <a:ext uri="{FF2B5EF4-FFF2-40B4-BE49-F238E27FC236}">
                <a16:creationId xmlns:a16="http://schemas.microsoft.com/office/drawing/2014/main" id="{DA102F21-0BD1-4162-8066-37183DF9B945}"/>
              </a:ext>
            </a:extLst>
          </p:cNvPr>
          <p:cNvSpPr>
            <a:spLocks noGrp="1" noChangeArrowheads="1"/>
          </p:cNvSpPr>
          <p:nvPr>
            <p:ph type="body" idx="1"/>
          </p:nvPr>
        </p:nvSpPr>
        <p:spPr>
          <a:xfrm>
            <a:off x="852488" y="1113511"/>
            <a:ext cx="6115050" cy="4483100"/>
          </a:xfrm>
        </p:spPr>
        <p:txBody>
          <a:bodyPr/>
          <a:lstStyle/>
          <a:p>
            <a:r>
              <a:rPr lang="en-US" altLang="en-US" dirty="0"/>
              <a:t>Max CPU utilization</a:t>
            </a:r>
          </a:p>
          <a:p>
            <a:r>
              <a:rPr lang="en-US" altLang="en-US" dirty="0"/>
              <a:t>Max throughput</a:t>
            </a:r>
          </a:p>
          <a:p>
            <a:r>
              <a:rPr lang="en-US" altLang="en-US" dirty="0"/>
              <a:t>Min turnaround time </a:t>
            </a:r>
          </a:p>
          <a:p>
            <a:r>
              <a:rPr lang="en-US" altLang="en-US" dirty="0"/>
              <a:t>Min waiting time </a:t>
            </a:r>
          </a:p>
          <a:p>
            <a:r>
              <a:rPr lang="en-US" altLang="en-US" dirty="0"/>
              <a:t>Min response time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3AF8A99-5400-4B88-80AE-AE6C448E0574}"/>
              </a:ext>
            </a:extLst>
          </p:cNvPr>
          <p:cNvSpPr>
            <a:spLocks noGrp="1" noChangeArrowheads="1"/>
          </p:cNvSpPr>
          <p:nvPr>
            <p:ph type="title"/>
          </p:nvPr>
        </p:nvSpPr>
        <p:spPr>
          <a:xfrm>
            <a:off x="1107396" y="287515"/>
            <a:ext cx="7997825" cy="457200"/>
          </a:xfrm>
        </p:spPr>
        <p:txBody>
          <a:bodyPr/>
          <a:lstStyle/>
          <a:p>
            <a:pPr eaLnBrk="1" hangingPunct="1"/>
            <a:r>
              <a:rPr lang="en-US" altLang="en-US" sz="2800" dirty="0"/>
              <a:t>First- Come, First-Served (FCFS) Scheduling</a:t>
            </a:r>
          </a:p>
        </p:txBody>
      </p:sp>
      <p:sp>
        <p:nvSpPr>
          <p:cNvPr id="23554" name="Rectangle 3">
            <a:extLst>
              <a:ext uri="{FF2B5EF4-FFF2-40B4-BE49-F238E27FC236}">
                <a16:creationId xmlns:a16="http://schemas.microsoft.com/office/drawing/2014/main" id="{00593719-A5A4-4326-8529-37EC324927D6}"/>
              </a:ext>
            </a:extLst>
          </p:cNvPr>
          <p:cNvSpPr>
            <a:spLocks noGrp="1" noChangeArrowheads="1"/>
          </p:cNvSpPr>
          <p:nvPr>
            <p:ph type="body" idx="1"/>
          </p:nvPr>
        </p:nvSpPr>
        <p:spPr>
          <a:xfrm>
            <a:off x="833438" y="1250950"/>
            <a:ext cx="7566025" cy="4114800"/>
          </a:xfrm>
        </p:spPr>
        <p:txBody>
          <a:bodyPr/>
          <a:lstStyle/>
          <a:p>
            <a:pPr>
              <a:lnSpc>
                <a:spcPct val="90000"/>
              </a:lnSpc>
              <a:buFont typeface="Monotype Sorts" pitchFamily="-84" charset="2"/>
              <a:buNone/>
              <a:tabLst>
                <a:tab pos="3028950" algn="ctr"/>
                <a:tab pos="4633913" algn="ctr"/>
              </a:tabLst>
            </a:pPr>
            <a:r>
              <a:rPr lang="en-US" altLang="en-US" sz="1600" dirty="0"/>
              <a:t>		</a:t>
            </a:r>
            <a:r>
              <a:rPr lang="en-US" altLang="en-US" u="sng" dirty="0"/>
              <a:t>Process</a:t>
            </a:r>
            <a:r>
              <a:rPr lang="en-US" altLang="en-US" dirty="0"/>
              <a:t>	</a:t>
            </a:r>
            <a:r>
              <a:rPr lang="en-US" altLang="en-US" u="sng" dirty="0"/>
              <a:t>Burst Time	</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1</a:t>
            </a:r>
            <a:r>
              <a:rPr lang="en-US" altLang="en-US" dirty="0"/>
              <a:t>	24</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2</a:t>
            </a:r>
            <a:r>
              <a:rPr lang="en-US" altLang="en-US" dirty="0"/>
              <a:t> 	3</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3	 </a:t>
            </a:r>
            <a:r>
              <a:rPr lang="en-US" altLang="en-US" dirty="0"/>
              <a:t>3</a:t>
            </a:r>
            <a:r>
              <a:rPr lang="en-US" altLang="en-US" i="1" baseline="-25000" dirty="0"/>
              <a:t> </a:t>
            </a:r>
          </a:p>
          <a:p>
            <a:pPr>
              <a:lnSpc>
                <a:spcPct val="90000"/>
              </a:lnSpc>
              <a:tabLst>
                <a:tab pos="3028950" algn="ctr"/>
                <a:tab pos="4633913" algn="ctr"/>
              </a:tabLst>
            </a:pPr>
            <a:r>
              <a:rPr lang="en-US" altLang="en-US" dirty="0"/>
              <a:t>Suppose that the processes arrive in the order: </a:t>
            </a:r>
            <a:r>
              <a:rPr lang="en-US" altLang="en-US" i="1" dirty="0"/>
              <a:t>P</a:t>
            </a:r>
            <a:r>
              <a:rPr lang="en-US" altLang="en-US" i="1" baseline="-25000" dirty="0"/>
              <a:t>1</a:t>
            </a:r>
            <a:r>
              <a:rPr lang="en-US" altLang="en-US" dirty="0"/>
              <a:t> , </a:t>
            </a:r>
            <a:r>
              <a:rPr lang="en-US" altLang="en-US" i="1" dirty="0"/>
              <a:t>P</a:t>
            </a:r>
            <a:r>
              <a:rPr lang="en-US" altLang="en-US" i="1" baseline="-25000" dirty="0"/>
              <a:t>2</a:t>
            </a:r>
            <a:r>
              <a:rPr lang="en-US" altLang="en-US" dirty="0"/>
              <a:t> , </a:t>
            </a:r>
            <a:r>
              <a:rPr lang="en-US" altLang="en-US" i="1" dirty="0"/>
              <a:t>P</a:t>
            </a:r>
            <a:r>
              <a:rPr lang="en-US" altLang="en-US" i="1" baseline="-25000" dirty="0"/>
              <a:t>3  </a:t>
            </a:r>
            <a:br>
              <a:rPr lang="en-US" altLang="en-US" i="1" baseline="-25000" dirty="0"/>
            </a:br>
            <a:r>
              <a:rPr lang="en-US" altLang="en-US" dirty="0"/>
              <a:t>The Gantt Chart for the schedule is:</a:t>
            </a:r>
            <a:br>
              <a:rPr lang="en-US" altLang="en-US" dirty="0"/>
            </a:br>
            <a:br>
              <a:rPr lang="en-US" altLang="en-US" sz="1600" dirty="0"/>
            </a:br>
            <a:br>
              <a:rPr lang="en-US" altLang="en-US" sz="1600" dirty="0"/>
            </a:br>
            <a:br>
              <a:rPr lang="en-US" altLang="en-US" sz="1600" dirty="0"/>
            </a:br>
            <a:br>
              <a:rPr lang="en-US" altLang="en-US" sz="1600" dirty="0"/>
            </a:br>
            <a:endParaRPr lang="en-US" altLang="en-US" sz="1600" dirty="0"/>
          </a:p>
          <a:p>
            <a:pPr>
              <a:lnSpc>
                <a:spcPct val="90000"/>
              </a:lnSpc>
              <a:buFont typeface="Monotype Sorts" pitchFamily="-84" charset="2"/>
              <a:buNone/>
              <a:tabLst>
                <a:tab pos="3028950" algn="ctr"/>
                <a:tab pos="4633913" algn="ctr"/>
              </a:tabLst>
            </a:pPr>
            <a:endParaRPr lang="en-US" altLang="en-US" sz="1600" dirty="0"/>
          </a:p>
          <a:p>
            <a:pPr>
              <a:lnSpc>
                <a:spcPct val="90000"/>
              </a:lnSpc>
              <a:tabLst>
                <a:tab pos="3028950" algn="ctr"/>
                <a:tab pos="4633913" algn="ctr"/>
              </a:tabLst>
            </a:pPr>
            <a:r>
              <a:rPr lang="en-US" altLang="en-US" dirty="0"/>
              <a:t>Waiting time for </a:t>
            </a:r>
            <a:r>
              <a:rPr lang="en-US" altLang="en-US" i="1" dirty="0"/>
              <a:t>P</a:t>
            </a:r>
            <a:r>
              <a:rPr lang="en-US" altLang="en-US" i="1" baseline="-25000" dirty="0"/>
              <a:t>1</a:t>
            </a:r>
            <a:r>
              <a:rPr lang="en-US" altLang="en-US" dirty="0"/>
              <a:t>  = 0; </a:t>
            </a:r>
            <a:r>
              <a:rPr lang="en-US" altLang="en-US" i="1" dirty="0"/>
              <a:t>P</a:t>
            </a:r>
            <a:r>
              <a:rPr lang="en-US" altLang="en-US" i="1" baseline="-25000" dirty="0"/>
              <a:t>2</a:t>
            </a:r>
            <a:r>
              <a:rPr lang="en-US" altLang="en-US" dirty="0"/>
              <a:t>  = 24; </a:t>
            </a:r>
            <a:r>
              <a:rPr lang="en-US" altLang="en-US" i="1" dirty="0"/>
              <a:t>P</a:t>
            </a:r>
            <a:r>
              <a:rPr lang="en-US" altLang="en-US" i="1" baseline="-25000" dirty="0"/>
              <a:t>3 </a:t>
            </a:r>
            <a:r>
              <a:rPr lang="en-US" altLang="en-US" dirty="0"/>
              <a:t>= 27</a:t>
            </a:r>
          </a:p>
          <a:p>
            <a:pPr>
              <a:lnSpc>
                <a:spcPct val="90000"/>
              </a:lnSpc>
              <a:tabLst>
                <a:tab pos="3028950" algn="ctr"/>
                <a:tab pos="4633913" algn="ctr"/>
              </a:tabLst>
            </a:pPr>
            <a:r>
              <a:rPr lang="en-US" altLang="en-US" dirty="0"/>
              <a:t>Average waiting time:  (0 + 24 + 27)/3 = 17</a:t>
            </a:r>
          </a:p>
        </p:txBody>
      </p:sp>
      <p:pic>
        <p:nvPicPr>
          <p:cNvPr id="23555" name="Picture 1">
            <a:extLst>
              <a:ext uri="{FF2B5EF4-FFF2-40B4-BE49-F238E27FC236}">
                <a16:creationId xmlns:a16="http://schemas.microsoft.com/office/drawing/2014/main" id="{6693C49E-F1BF-40FA-ACEB-79D52B112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3479800"/>
            <a:ext cx="6954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84.png">
            <a:extLst>
              <a:ext uri="{FF2B5EF4-FFF2-40B4-BE49-F238E27FC236}">
                <a16:creationId xmlns:a16="http://schemas.microsoft.com/office/drawing/2014/main" id="{6C57CA7F-B638-10DF-850A-D359B8D9D803}"/>
              </a:ext>
            </a:extLst>
          </p:cNvPr>
          <p:cNvPicPr>
            <a:picLocks noChangeAspect="1"/>
          </p:cNvPicPr>
          <p:nvPr/>
        </p:nvPicPr>
        <p:blipFill>
          <a:blip r:embed="rId4" cstate="print"/>
          <a:stretch>
            <a:fillRect/>
          </a:stretch>
        </p:blipFill>
        <p:spPr>
          <a:xfrm>
            <a:off x="744537" y="927279"/>
            <a:ext cx="7817963" cy="564320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233488"/>
            <a:ext cx="6760325" cy="4345509"/>
          </a:xfrm>
        </p:spPr>
        <p:txBody>
          <a:bodyPr/>
          <a:lstStyle/>
          <a:p>
            <a:r>
              <a:rPr lang="en-US" altLang="en-US" dirty="0"/>
              <a:t>Associate with each process the length of its next CPU burst</a:t>
            </a:r>
          </a:p>
          <a:p>
            <a:pPr lvl="1"/>
            <a:r>
              <a:rPr lang="en-US" altLang="en-US" dirty="0"/>
              <a:t>Use these lengths to schedule the process with the shortest time</a:t>
            </a:r>
          </a:p>
          <a:p>
            <a:r>
              <a:rPr lang="en-US" altLang="en-US" dirty="0"/>
              <a:t>SJF is optimal – gives minimum average waiting time for a given set of processes</a:t>
            </a:r>
          </a:p>
          <a:p>
            <a:r>
              <a:rPr lang="en-US" altLang="en-US" dirty="0">
                <a:cs typeface="ＭＳ Ｐゴシック" charset="-128"/>
              </a:rPr>
              <a:t>Preemptive version called </a:t>
            </a:r>
            <a:r>
              <a:rPr lang="en-US" altLang="en-US" b="1" dirty="0">
                <a:solidFill>
                  <a:srgbClr val="006699"/>
                </a:solidFill>
                <a:latin typeface="+mj-lt"/>
              </a:rPr>
              <a:t>shortest-remaining-time-first</a:t>
            </a:r>
          </a:p>
          <a:p>
            <a:r>
              <a:rPr lang="en-US" altLang="en-US" dirty="0"/>
              <a:t>How do we determine the length of the next CPU burst?</a:t>
            </a:r>
          </a:p>
          <a:p>
            <a:pPr lvl="1"/>
            <a:r>
              <a:rPr lang="en-US" altLang="en-US" dirty="0"/>
              <a:t>Could ask the user</a:t>
            </a:r>
          </a:p>
          <a:p>
            <a:pPr lvl="1"/>
            <a:r>
              <a:rPr lang="en-US" altLang="en-US" dirty="0"/>
              <a:t>Estimate</a:t>
            </a:r>
          </a:p>
          <a:p>
            <a:pPr lvl="1"/>
            <a:endParaRPr lang="en-US" altLang="en-US" dirty="0"/>
          </a:p>
        </p:txBody>
      </p:sp>
      <p:pic>
        <p:nvPicPr>
          <p:cNvPr id="2" name="image85.jpeg">
            <a:extLst>
              <a:ext uri="{FF2B5EF4-FFF2-40B4-BE49-F238E27FC236}">
                <a16:creationId xmlns:a16="http://schemas.microsoft.com/office/drawing/2014/main" id="{D0DE2860-03CE-E1EC-3B7C-D35F9F667FAA}"/>
              </a:ext>
            </a:extLst>
          </p:cNvPr>
          <p:cNvPicPr>
            <a:picLocks noChangeAspect="1"/>
          </p:cNvPicPr>
          <p:nvPr/>
        </p:nvPicPr>
        <p:blipFill>
          <a:blip r:embed="rId3" cstate="print"/>
          <a:stretch>
            <a:fillRect/>
          </a:stretch>
        </p:blipFill>
        <p:spPr>
          <a:xfrm>
            <a:off x="860314" y="875762"/>
            <a:ext cx="7704137" cy="5640947"/>
          </a:xfrm>
          <a:prstGeom prst="rect">
            <a:avLst/>
          </a:prstGeom>
        </p:spPr>
      </p:pic>
    </p:spTree>
    <p:extLst>
      <p:ext uri="{BB962C8B-B14F-4D97-AF65-F5344CB8AC3E}">
        <p14:creationId xmlns:p14="http://schemas.microsoft.com/office/powerpoint/2010/main" val="413677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3AF8A99-5400-4B88-80AE-AE6C448E0574}"/>
              </a:ext>
            </a:extLst>
          </p:cNvPr>
          <p:cNvSpPr>
            <a:spLocks noGrp="1" noChangeArrowheads="1"/>
          </p:cNvSpPr>
          <p:nvPr>
            <p:ph type="title"/>
          </p:nvPr>
        </p:nvSpPr>
        <p:spPr>
          <a:xfrm>
            <a:off x="1107396" y="287515"/>
            <a:ext cx="7997825" cy="457200"/>
          </a:xfrm>
        </p:spPr>
        <p:txBody>
          <a:bodyPr/>
          <a:lstStyle/>
          <a:p>
            <a:pPr eaLnBrk="1" hangingPunct="1"/>
            <a:r>
              <a:rPr lang="en-US" altLang="en-US" dirty="0"/>
              <a:t>Example of SJF(</a:t>
            </a:r>
            <a:r>
              <a:rPr lang="en-US" altLang="en-US" sz="2000" dirty="0">
                <a:solidFill>
                  <a:srgbClr val="FF0000"/>
                </a:solidFill>
              </a:rPr>
              <a:t>Preemptive</a:t>
            </a:r>
            <a:r>
              <a:rPr lang="en-US" altLang="en-US" dirty="0"/>
              <a:t>)</a:t>
            </a:r>
          </a:p>
        </p:txBody>
      </p:sp>
      <p:sp>
        <p:nvSpPr>
          <p:cNvPr id="23554" name="Rectangle 3">
            <a:extLst>
              <a:ext uri="{FF2B5EF4-FFF2-40B4-BE49-F238E27FC236}">
                <a16:creationId xmlns:a16="http://schemas.microsoft.com/office/drawing/2014/main" id="{00593719-A5A4-4326-8529-37EC324927D6}"/>
              </a:ext>
            </a:extLst>
          </p:cNvPr>
          <p:cNvSpPr>
            <a:spLocks noGrp="1" noChangeArrowheads="1"/>
          </p:cNvSpPr>
          <p:nvPr>
            <p:ph type="body" idx="1"/>
          </p:nvPr>
        </p:nvSpPr>
        <p:spPr>
          <a:xfrm>
            <a:off x="833438" y="1250949"/>
            <a:ext cx="7788048" cy="4594679"/>
          </a:xfrm>
        </p:spPr>
        <p:txBody>
          <a:bodyPr/>
          <a:lstStyle/>
          <a:p>
            <a:pPr>
              <a:lnSpc>
                <a:spcPct val="90000"/>
              </a:lnSpc>
              <a:buFont typeface="Monotype Sorts" pitchFamily="-84" charset="2"/>
              <a:buNone/>
              <a:tabLst>
                <a:tab pos="3028950" algn="ctr"/>
                <a:tab pos="4633913" algn="ctr"/>
              </a:tabLst>
            </a:pPr>
            <a:r>
              <a:rPr lang="en-US" altLang="en-US" sz="1600" dirty="0"/>
              <a:t>		</a:t>
            </a:r>
            <a:r>
              <a:rPr lang="en-US" altLang="en-US" u="sng" dirty="0"/>
              <a:t>Process</a:t>
            </a:r>
            <a:r>
              <a:rPr lang="en-US" altLang="en-US" dirty="0"/>
              <a:t>	</a:t>
            </a:r>
            <a:r>
              <a:rPr lang="en-US" altLang="en-US" u="sng" dirty="0"/>
              <a:t>Burst Time	</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1</a:t>
            </a:r>
            <a:r>
              <a:rPr lang="en-US" altLang="en-US" dirty="0"/>
              <a:t>	6</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2</a:t>
            </a:r>
            <a:r>
              <a:rPr lang="en-US" altLang="en-US" dirty="0"/>
              <a:t> 	8</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3	 </a:t>
            </a:r>
            <a:r>
              <a:rPr lang="en-US" altLang="en-US" dirty="0"/>
              <a:t>7</a:t>
            </a:r>
          </a:p>
          <a:p>
            <a:pPr>
              <a:lnSpc>
                <a:spcPct val="90000"/>
              </a:lnSpc>
              <a:buFont typeface="Monotype Sorts" pitchFamily="-84" charset="2"/>
              <a:buNone/>
              <a:tabLst>
                <a:tab pos="3028950" algn="ctr"/>
                <a:tab pos="4633913" algn="ctr"/>
              </a:tabLst>
            </a:pPr>
            <a:r>
              <a:rPr lang="en-US" altLang="en-US" i="1" baseline="-25000" dirty="0"/>
              <a:t>                                                                    </a:t>
            </a:r>
            <a:r>
              <a:rPr lang="en-US" altLang="en-US" i="1" dirty="0"/>
              <a:t>P</a:t>
            </a:r>
            <a:r>
              <a:rPr lang="en-US" altLang="en-US" i="1" baseline="-25000" dirty="0"/>
              <a:t>4	 </a:t>
            </a:r>
            <a:r>
              <a:rPr lang="en-US" altLang="en-US" dirty="0"/>
              <a:t>3</a:t>
            </a:r>
          </a:p>
          <a:p>
            <a:pPr>
              <a:lnSpc>
                <a:spcPct val="90000"/>
              </a:lnSpc>
              <a:buFont typeface="Monotype Sorts" pitchFamily="-84" charset="2"/>
              <a:buNone/>
              <a:tabLst>
                <a:tab pos="3028950" algn="ctr"/>
                <a:tab pos="4633913" algn="ctr"/>
              </a:tabLst>
            </a:pPr>
            <a:endParaRPr lang="en-US" altLang="en-US" i="1" baseline="-25000" dirty="0"/>
          </a:p>
          <a:p>
            <a:pPr>
              <a:lnSpc>
                <a:spcPct val="90000"/>
              </a:lnSpc>
              <a:tabLst>
                <a:tab pos="3028950" algn="ctr"/>
                <a:tab pos="4633913" algn="ctr"/>
              </a:tabLst>
            </a:pPr>
            <a:r>
              <a:rPr lang="en-US" altLang="en-US" dirty="0"/>
              <a:t>SJF scheduling chart</a:t>
            </a:r>
            <a:br>
              <a:rPr lang="en-US" altLang="en-US" dirty="0"/>
            </a:br>
            <a:br>
              <a:rPr lang="en-US" altLang="en-US" sz="1600" dirty="0"/>
            </a:br>
            <a:br>
              <a:rPr lang="en-US" altLang="en-US" sz="1600" dirty="0"/>
            </a:br>
            <a:br>
              <a:rPr lang="en-US" altLang="en-US" sz="1600" dirty="0"/>
            </a:br>
            <a:br>
              <a:rPr lang="en-US" altLang="en-US" sz="1600" dirty="0"/>
            </a:br>
            <a:endParaRPr lang="en-US" altLang="en-US" sz="1600" dirty="0"/>
          </a:p>
          <a:p>
            <a:pPr marL="0" indent="0">
              <a:lnSpc>
                <a:spcPct val="90000"/>
              </a:lnSpc>
              <a:buNone/>
              <a:tabLst>
                <a:tab pos="3028950" algn="ctr"/>
                <a:tab pos="4633913" algn="ctr"/>
              </a:tabLst>
            </a:pPr>
            <a:endParaRPr lang="en-US" altLang="en-US" dirty="0"/>
          </a:p>
          <a:p>
            <a:pPr>
              <a:lnSpc>
                <a:spcPct val="90000"/>
              </a:lnSpc>
              <a:tabLst>
                <a:tab pos="3028950" algn="ctr"/>
                <a:tab pos="4633913" algn="ctr"/>
              </a:tabLst>
            </a:pPr>
            <a:r>
              <a:rPr lang="en-US" altLang="en-US" dirty="0"/>
              <a:t>Average waiting time = (3 + 16 + 9 + 0) / 4 = 7</a:t>
            </a:r>
          </a:p>
        </p:txBody>
      </p:sp>
      <p:pic>
        <p:nvPicPr>
          <p:cNvPr id="5" name="Picture 1">
            <a:extLst>
              <a:ext uri="{FF2B5EF4-FFF2-40B4-BE49-F238E27FC236}">
                <a16:creationId xmlns:a16="http://schemas.microsoft.com/office/drawing/2014/main" id="{DADC6AF8-4597-4452-983E-FCBE4FEE15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6952" y="3755574"/>
            <a:ext cx="6093760" cy="827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86.jpeg">
            <a:extLst>
              <a:ext uri="{FF2B5EF4-FFF2-40B4-BE49-F238E27FC236}">
                <a16:creationId xmlns:a16="http://schemas.microsoft.com/office/drawing/2014/main" id="{BB9410A5-033B-7621-9CCB-89F376832BAC}"/>
              </a:ext>
            </a:extLst>
          </p:cNvPr>
          <p:cNvPicPr>
            <a:picLocks noChangeAspect="1"/>
          </p:cNvPicPr>
          <p:nvPr/>
        </p:nvPicPr>
        <p:blipFill>
          <a:blip r:embed="rId4" cstate="print"/>
          <a:stretch>
            <a:fillRect/>
          </a:stretch>
        </p:blipFill>
        <p:spPr>
          <a:xfrm>
            <a:off x="373487" y="888642"/>
            <a:ext cx="7997824" cy="5681843"/>
          </a:xfrm>
          <a:prstGeom prst="rect">
            <a:avLst/>
          </a:prstGeom>
        </p:spPr>
      </p:pic>
    </p:spTree>
    <p:extLst>
      <p:ext uri="{BB962C8B-B14F-4D97-AF65-F5344CB8AC3E}">
        <p14:creationId xmlns:p14="http://schemas.microsoft.com/office/powerpoint/2010/main" val="1510220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0C539CA8-5BE8-4B08-A540-B4382F3C2212}"/>
              </a:ext>
            </a:extLst>
          </p:cNvPr>
          <p:cNvSpPr>
            <a:spLocks noGrp="1" noChangeArrowheads="1"/>
          </p:cNvSpPr>
          <p:nvPr>
            <p:ph type="title"/>
          </p:nvPr>
        </p:nvSpPr>
        <p:spPr>
          <a:xfrm>
            <a:off x="457200" y="153418"/>
            <a:ext cx="8229600" cy="576262"/>
          </a:xfrm>
        </p:spPr>
        <p:txBody>
          <a:bodyPr/>
          <a:lstStyle/>
          <a:p>
            <a:pPr eaLnBrk="1" hangingPunct="1"/>
            <a:r>
              <a:rPr lang="en-US" altLang="en-US" dirty="0"/>
              <a:t>Round Robin (RR)</a:t>
            </a:r>
          </a:p>
        </p:txBody>
      </p:sp>
      <p:sp>
        <p:nvSpPr>
          <p:cNvPr id="10" name="Content Placeholder 9">
            <a:extLst>
              <a:ext uri="{FF2B5EF4-FFF2-40B4-BE49-F238E27FC236}">
                <a16:creationId xmlns:a16="http://schemas.microsoft.com/office/drawing/2014/main" id="{49D118BF-F049-E2AD-17EE-B368166727C5}"/>
              </a:ext>
            </a:extLst>
          </p:cNvPr>
          <p:cNvSpPr>
            <a:spLocks noGrp="1"/>
          </p:cNvSpPr>
          <p:nvPr>
            <p:ph idx="1"/>
          </p:nvPr>
        </p:nvSpPr>
        <p:spPr>
          <a:xfrm>
            <a:off x="806450" y="901522"/>
            <a:ext cx="7727950" cy="4862692"/>
          </a:xfrm>
        </p:spPr>
        <p:txBody>
          <a:bodyPr/>
          <a:lstStyle/>
          <a:p>
            <a:pPr marL="342900" lvl="0" indent="-342900" rtl="0">
              <a:buFont typeface="Symbol" pitchFamily="2"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A fixed time is allocated to each process, called </a:t>
            </a:r>
            <a:r>
              <a:rPr lang="en-US" sz="1800" b="1" kern="100" dirty="0">
                <a:effectLst/>
                <a:latin typeface="Calibri" panose="020F0502020204030204" pitchFamily="34" charset="0"/>
                <a:ea typeface="Calibri" panose="020F0502020204030204" pitchFamily="34" charset="0"/>
                <a:cs typeface="Arial" panose="020B0604020202020204" pitchFamily="34" charset="0"/>
              </a:rPr>
              <a:t>quantum</a:t>
            </a:r>
            <a:r>
              <a:rPr lang="en-US" sz="1800" kern="100" dirty="0">
                <a:effectLst/>
                <a:latin typeface="Calibri" panose="020F0502020204030204" pitchFamily="34" charset="0"/>
                <a:ea typeface="Calibri" panose="020F0502020204030204" pitchFamily="34" charset="0"/>
                <a:cs typeface="Arial" panose="020B0604020202020204" pitchFamily="34" charset="0"/>
              </a:rPr>
              <a:t> for each execution</a:t>
            </a:r>
            <a:endParaRPr lang="en-SA"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itchFamily="2"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Only a process is executed for given time period that process is preempted and other process executes for given time period</a:t>
            </a:r>
            <a:endParaRPr lang="en-SA"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itchFamily="2"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Context switching is used to save states of preempted processes.</a:t>
            </a:r>
            <a:endParaRPr lang="en-SA"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itchFamily="2"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Assume time quantum as 5ms</a:t>
            </a:r>
            <a:endParaRPr lang="en-SA" sz="1800" kern="1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SA" dirty="0"/>
          </a:p>
          <a:p>
            <a:pPr marL="0" indent="0">
              <a:buNone/>
            </a:pPr>
            <a:endParaRPr lang="en-SA" dirty="0"/>
          </a:p>
          <a:p>
            <a:pPr marL="0" indent="0">
              <a:buNone/>
            </a:pPr>
            <a:endParaRPr lang="en-SA" dirty="0"/>
          </a:p>
          <a:p>
            <a:pPr marL="0" indent="0">
              <a:buNone/>
            </a:pPr>
            <a:r>
              <a:rPr lang="en-SA" sz="1400" dirty="0"/>
              <a:t>Gantt Chart</a:t>
            </a:r>
          </a:p>
          <a:p>
            <a:pPr marL="0" indent="0">
              <a:buNone/>
            </a:pPr>
            <a:r>
              <a:rPr lang="en-SA" dirty="0"/>
              <a:t>             </a:t>
            </a:r>
            <a:r>
              <a:rPr lang="en-SA" sz="1200" dirty="0"/>
              <a:t> 0                5                  8                13               15                20               21         32</a:t>
            </a:r>
          </a:p>
          <a:p>
            <a:pPr marL="0" indent="0">
              <a:buNone/>
            </a:pPr>
            <a:endParaRPr lang="en-SA" sz="1200" dirty="0"/>
          </a:p>
        </p:txBody>
      </p:sp>
      <p:graphicFrame>
        <p:nvGraphicFramePr>
          <p:cNvPr id="11" name="Table 10">
            <a:extLst>
              <a:ext uri="{FF2B5EF4-FFF2-40B4-BE49-F238E27FC236}">
                <a16:creationId xmlns:a16="http://schemas.microsoft.com/office/drawing/2014/main" id="{96E8A5D1-D15F-5FD1-A4F6-2496343DA35A}"/>
              </a:ext>
            </a:extLst>
          </p:cNvPr>
          <p:cNvGraphicFramePr>
            <a:graphicFrameLocks noGrp="1"/>
          </p:cNvGraphicFramePr>
          <p:nvPr>
            <p:extLst>
              <p:ext uri="{D42A27DB-BD31-4B8C-83A1-F6EECF244321}">
                <p14:modId xmlns:p14="http://schemas.microsoft.com/office/powerpoint/2010/main" val="1538842700"/>
              </p:ext>
            </p:extLst>
          </p:nvPr>
        </p:nvGraphicFramePr>
        <p:xfrm>
          <a:off x="1442434" y="2627291"/>
          <a:ext cx="5022760" cy="914400"/>
        </p:xfrm>
        <a:graphic>
          <a:graphicData uri="http://schemas.openxmlformats.org/drawingml/2006/table">
            <a:tbl>
              <a:tblPr firstRow="1" firstCol="1" bandRow="1">
                <a:tableStyleId>{5C22544A-7EE6-4342-B048-85BDC9FD1C3A}</a:tableStyleId>
              </a:tblPr>
              <a:tblGrid>
                <a:gridCol w="2511380">
                  <a:extLst>
                    <a:ext uri="{9D8B030D-6E8A-4147-A177-3AD203B41FA5}">
                      <a16:colId xmlns:a16="http://schemas.microsoft.com/office/drawing/2014/main" val="1610691479"/>
                    </a:ext>
                  </a:extLst>
                </a:gridCol>
                <a:gridCol w="2511380">
                  <a:extLst>
                    <a:ext uri="{9D8B030D-6E8A-4147-A177-3AD203B41FA5}">
                      <a16:colId xmlns:a16="http://schemas.microsoft.com/office/drawing/2014/main" val="2082609315"/>
                    </a:ext>
                  </a:extLst>
                </a:gridCol>
              </a:tblGrid>
              <a:tr h="160342">
                <a:tc>
                  <a:txBody>
                    <a:bodyPr/>
                    <a:lstStyle/>
                    <a:p>
                      <a:pPr marL="457200" algn="ctr"/>
                      <a:r>
                        <a:rPr lang="en-US" sz="1200" kern="100">
                          <a:effectLst/>
                        </a:rPr>
                        <a:t>Process</a:t>
                      </a:r>
                      <a:endParaRPr lang="en-SA"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lgn="ctr"/>
                      <a:r>
                        <a:rPr lang="en-US" sz="1200" kern="100">
                          <a:effectLst/>
                        </a:rPr>
                        <a:t>Burst time</a:t>
                      </a:r>
                      <a:endParaRPr lang="en-SA"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61678463"/>
                  </a:ext>
                </a:extLst>
              </a:tr>
              <a:tr h="160342">
                <a:tc>
                  <a:txBody>
                    <a:bodyPr/>
                    <a:lstStyle/>
                    <a:p>
                      <a:pPr marL="457200" algn="ctr"/>
                      <a:r>
                        <a:rPr lang="en-US" sz="1200" kern="100">
                          <a:effectLst/>
                        </a:rPr>
                        <a:t>P1</a:t>
                      </a:r>
                      <a:endParaRPr lang="en-SA"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lgn="ctr"/>
                      <a:r>
                        <a:rPr lang="en-US" sz="1200" kern="100">
                          <a:effectLst/>
                        </a:rPr>
                        <a:t>21</a:t>
                      </a:r>
                      <a:endParaRPr lang="en-SA"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95962757"/>
                  </a:ext>
                </a:extLst>
              </a:tr>
              <a:tr h="160342">
                <a:tc>
                  <a:txBody>
                    <a:bodyPr/>
                    <a:lstStyle/>
                    <a:p>
                      <a:pPr marL="457200" algn="ctr"/>
                      <a:r>
                        <a:rPr lang="en-US" sz="1200" kern="100">
                          <a:effectLst/>
                        </a:rPr>
                        <a:t>P2</a:t>
                      </a:r>
                      <a:endParaRPr lang="en-SA"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lgn="ctr"/>
                      <a:r>
                        <a:rPr lang="en-US" sz="1200" kern="100">
                          <a:effectLst/>
                        </a:rPr>
                        <a:t>3</a:t>
                      </a:r>
                      <a:endParaRPr lang="en-SA"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91415220"/>
                  </a:ext>
                </a:extLst>
              </a:tr>
              <a:tr h="160342">
                <a:tc>
                  <a:txBody>
                    <a:bodyPr/>
                    <a:lstStyle/>
                    <a:p>
                      <a:pPr marL="457200" algn="ctr"/>
                      <a:r>
                        <a:rPr lang="en-US" sz="1200" kern="100">
                          <a:effectLst/>
                        </a:rPr>
                        <a:t>P3</a:t>
                      </a:r>
                      <a:endParaRPr lang="en-SA"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lgn="ctr"/>
                      <a:r>
                        <a:rPr lang="en-US" sz="1200" kern="100">
                          <a:effectLst/>
                        </a:rPr>
                        <a:t>6</a:t>
                      </a:r>
                      <a:endParaRPr lang="en-SA"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03215157"/>
                  </a:ext>
                </a:extLst>
              </a:tr>
              <a:tr h="160342">
                <a:tc>
                  <a:txBody>
                    <a:bodyPr/>
                    <a:lstStyle/>
                    <a:p>
                      <a:pPr marL="457200" algn="ctr"/>
                      <a:r>
                        <a:rPr lang="en-US" sz="1200" kern="100">
                          <a:effectLst/>
                        </a:rPr>
                        <a:t>P4</a:t>
                      </a:r>
                      <a:endParaRPr lang="en-SA"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lgn="ctr"/>
                      <a:r>
                        <a:rPr lang="en-US" sz="1200" kern="100" dirty="0">
                          <a:effectLst/>
                        </a:rPr>
                        <a:t>2</a:t>
                      </a:r>
                      <a:endParaRPr lang="en-SA" sz="12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57475952"/>
                  </a:ext>
                </a:extLst>
              </a:tr>
            </a:tbl>
          </a:graphicData>
        </a:graphic>
      </p:graphicFrame>
      <p:graphicFrame>
        <p:nvGraphicFramePr>
          <p:cNvPr id="13" name="Table 12">
            <a:extLst>
              <a:ext uri="{FF2B5EF4-FFF2-40B4-BE49-F238E27FC236}">
                <a16:creationId xmlns:a16="http://schemas.microsoft.com/office/drawing/2014/main" id="{E6FBC740-BEE9-2E43-1F60-71A41938D13A}"/>
              </a:ext>
            </a:extLst>
          </p:cNvPr>
          <p:cNvGraphicFramePr>
            <a:graphicFrameLocks noGrp="1"/>
          </p:cNvGraphicFramePr>
          <p:nvPr>
            <p:extLst>
              <p:ext uri="{D42A27DB-BD31-4B8C-83A1-F6EECF244321}">
                <p14:modId xmlns:p14="http://schemas.microsoft.com/office/powerpoint/2010/main" val="3757620156"/>
              </p:ext>
            </p:extLst>
          </p:nvPr>
        </p:nvGraphicFramePr>
        <p:xfrm>
          <a:off x="1807845" y="3936780"/>
          <a:ext cx="5725160" cy="182880"/>
        </p:xfrm>
        <a:graphic>
          <a:graphicData uri="http://schemas.openxmlformats.org/drawingml/2006/table">
            <a:tbl>
              <a:tblPr firstRow="1" firstCol="1" bandRow="1">
                <a:tableStyleId>{5C22544A-7EE6-4342-B048-85BDC9FD1C3A}</a:tableStyleId>
              </a:tblPr>
              <a:tblGrid>
                <a:gridCol w="817880">
                  <a:extLst>
                    <a:ext uri="{9D8B030D-6E8A-4147-A177-3AD203B41FA5}">
                      <a16:colId xmlns:a16="http://schemas.microsoft.com/office/drawing/2014/main" val="3104836387"/>
                    </a:ext>
                  </a:extLst>
                </a:gridCol>
                <a:gridCol w="817880">
                  <a:extLst>
                    <a:ext uri="{9D8B030D-6E8A-4147-A177-3AD203B41FA5}">
                      <a16:colId xmlns:a16="http://schemas.microsoft.com/office/drawing/2014/main" val="1598598273"/>
                    </a:ext>
                  </a:extLst>
                </a:gridCol>
                <a:gridCol w="817880">
                  <a:extLst>
                    <a:ext uri="{9D8B030D-6E8A-4147-A177-3AD203B41FA5}">
                      <a16:colId xmlns:a16="http://schemas.microsoft.com/office/drawing/2014/main" val="3168662580"/>
                    </a:ext>
                  </a:extLst>
                </a:gridCol>
                <a:gridCol w="817880">
                  <a:extLst>
                    <a:ext uri="{9D8B030D-6E8A-4147-A177-3AD203B41FA5}">
                      <a16:colId xmlns:a16="http://schemas.microsoft.com/office/drawing/2014/main" val="1156378018"/>
                    </a:ext>
                  </a:extLst>
                </a:gridCol>
                <a:gridCol w="817880">
                  <a:extLst>
                    <a:ext uri="{9D8B030D-6E8A-4147-A177-3AD203B41FA5}">
                      <a16:colId xmlns:a16="http://schemas.microsoft.com/office/drawing/2014/main" val="3155419585"/>
                    </a:ext>
                  </a:extLst>
                </a:gridCol>
                <a:gridCol w="817880">
                  <a:extLst>
                    <a:ext uri="{9D8B030D-6E8A-4147-A177-3AD203B41FA5}">
                      <a16:colId xmlns:a16="http://schemas.microsoft.com/office/drawing/2014/main" val="2769038057"/>
                    </a:ext>
                  </a:extLst>
                </a:gridCol>
                <a:gridCol w="817880">
                  <a:extLst>
                    <a:ext uri="{9D8B030D-6E8A-4147-A177-3AD203B41FA5}">
                      <a16:colId xmlns:a16="http://schemas.microsoft.com/office/drawing/2014/main" val="3414446597"/>
                    </a:ext>
                  </a:extLst>
                </a:gridCol>
              </a:tblGrid>
              <a:tr h="171842">
                <a:tc>
                  <a:txBody>
                    <a:bodyPr/>
                    <a:lstStyle/>
                    <a:p>
                      <a:pPr marL="457200"/>
                      <a:r>
                        <a:rPr lang="en-US" sz="1200" kern="100" dirty="0">
                          <a:effectLst/>
                        </a:rPr>
                        <a:t>P1</a:t>
                      </a:r>
                      <a:endParaRPr lang="en-SA" sz="12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r>
                        <a:rPr lang="en-US" sz="1200" kern="100" dirty="0">
                          <a:effectLst/>
                        </a:rPr>
                        <a:t>P2</a:t>
                      </a:r>
                      <a:endParaRPr lang="en-SA" sz="12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r>
                        <a:rPr lang="en-US" sz="1200" kern="100" dirty="0">
                          <a:effectLst/>
                        </a:rPr>
                        <a:t>P3</a:t>
                      </a:r>
                      <a:endParaRPr lang="en-SA" sz="12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r>
                        <a:rPr lang="en-US" sz="1200" kern="100" dirty="0">
                          <a:effectLst/>
                        </a:rPr>
                        <a:t>P4 </a:t>
                      </a:r>
                      <a:endParaRPr lang="en-SA" sz="12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r>
                        <a:rPr lang="en-US" sz="1200" kern="100">
                          <a:effectLst/>
                        </a:rPr>
                        <a:t>P1</a:t>
                      </a:r>
                      <a:endParaRPr lang="en-SA"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r>
                        <a:rPr lang="en-US" sz="1200" kern="100">
                          <a:effectLst/>
                        </a:rPr>
                        <a:t>P3</a:t>
                      </a:r>
                      <a:endParaRPr lang="en-SA"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r>
                        <a:rPr lang="en-US" sz="1200" kern="100" dirty="0">
                          <a:effectLst/>
                        </a:rPr>
                        <a:t>P1</a:t>
                      </a:r>
                      <a:endParaRPr lang="en-SA" sz="12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11435967"/>
                  </a:ext>
                </a:extLst>
              </a:tr>
            </a:tbl>
          </a:graphicData>
        </a:graphic>
      </p:graphicFrame>
      <p:graphicFrame>
        <p:nvGraphicFramePr>
          <p:cNvPr id="14" name="Table 13">
            <a:extLst>
              <a:ext uri="{FF2B5EF4-FFF2-40B4-BE49-F238E27FC236}">
                <a16:creationId xmlns:a16="http://schemas.microsoft.com/office/drawing/2014/main" id="{A0DAFCD1-79F1-C638-FD7E-A5E29E901DF3}"/>
              </a:ext>
            </a:extLst>
          </p:cNvPr>
          <p:cNvGraphicFramePr>
            <a:graphicFrameLocks noGrp="1"/>
          </p:cNvGraphicFramePr>
          <p:nvPr>
            <p:extLst>
              <p:ext uri="{D42A27DB-BD31-4B8C-83A1-F6EECF244321}">
                <p14:modId xmlns:p14="http://schemas.microsoft.com/office/powerpoint/2010/main" val="3858935417"/>
              </p:ext>
            </p:extLst>
          </p:nvPr>
        </p:nvGraphicFramePr>
        <p:xfrm>
          <a:off x="1807845" y="4636395"/>
          <a:ext cx="5725160" cy="1712889"/>
        </p:xfrm>
        <a:graphic>
          <a:graphicData uri="http://schemas.openxmlformats.org/drawingml/2006/table">
            <a:tbl>
              <a:tblPr firstRow="1" firstCol="1" bandRow="1">
                <a:tableStyleId>{5C22544A-7EE6-4342-B048-85BDC9FD1C3A}</a:tableStyleId>
              </a:tblPr>
              <a:tblGrid>
                <a:gridCol w="2862580">
                  <a:extLst>
                    <a:ext uri="{9D8B030D-6E8A-4147-A177-3AD203B41FA5}">
                      <a16:colId xmlns:a16="http://schemas.microsoft.com/office/drawing/2014/main" val="182824262"/>
                    </a:ext>
                  </a:extLst>
                </a:gridCol>
                <a:gridCol w="2862580">
                  <a:extLst>
                    <a:ext uri="{9D8B030D-6E8A-4147-A177-3AD203B41FA5}">
                      <a16:colId xmlns:a16="http://schemas.microsoft.com/office/drawing/2014/main" val="1790626928"/>
                    </a:ext>
                  </a:extLst>
                </a:gridCol>
              </a:tblGrid>
              <a:tr h="428223">
                <a:tc>
                  <a:txBody>
                    <a:bodyPr/>
                    <a:lstStyle/>
                    <a:p>
                      <a:pPr marL="457200" algn="ctr"/>
                      <a:r>
                        <a:rPr lang="en-US" sz="1200" kern="100" dirty="0">
                          <a:effectLst/>
                        </a:rPr>
                        <a:t>Process</a:t>
                      </a:r>
                      <a:endParaRPr lang="en-SA" sz="12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lgn="ctr"/>
                      <a:r>
                        <a:rPr lang="en-US" sz="1200" kern="100">
                          <a:effectLst/>
                        </a:rPr>
                        <a:t>Waiting Time = Completion Time – Burst time</a:t>
                      </a:r>
                      <a:endParaRPr lang="en-SA"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31972721"/>
                  </a:ext>
                </a:extLst>
              </a:tr>
              <a:tr h="214111">
                <a:tc>
                  <a:txBody>
                    <a:bodyPr/>
                    <a:lstStyle/>
                    <a:p>
                      <a:pPr marL="457200" algn="ctr"/>
                      <a:r>
                        <a:rPr lang="en-US" sz="1200" kern="100" dirty="0">
                          <a:effectLst/>
                        </a:rPr>
                        <a:t>P1</a:t>
                      </a:r>
                      <a:endParaRPr lang="en-SA" sz="12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lgn="ctr"/>
                      <a:r>
                        <a:rPr lang="en-US" sz="1200" kern="100">
                          <a:effectLst/>
                        </a:rPr>
                        <a:t>=(32-21)</a:t>
                      </a:r>
                      <a:r>
                        <a:rPr lang="en-US" sz="1200" kern="100">
                          <a:effectLst/>
                          <a:sym typeface="Wingdings" pitchFamily="2" charset="2"/>
                        </a:rPr>
                        <a:t></a:t>
                      </a:r>
                      <a:r>
                        <a:rPr lang="en-US" sz="1200" kern="100">
                          <a:effectLst/>
                        </a:rPr>
                        <a:t>11</a:t>
                      </a:r>
                      <a:endParaRPr lang="en-SA"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632971621"/>
                  </a:ext>
                </a:extLst>
              </a:tr>
              <a:tr h="214111">
                <a:tc>
                  <a:txBody>
                    <a:bodyPr/>
                    <a:lstStyle/>
                    <a:p>
                      <a:pPr marL="457200" algn="ctr"/>
                      <a:r>
                        <a:rPr lang="en-US" sz="1200" kern="100" dirty="0">
                          <a:effectLst/>
                        </a:rPr>
                        <a:t>P2</a:t>
                      </a:r>
                      <a:endParaRPr lang="en-SA" sz="12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lgn="ctr"/>
                      <a:r>
                        <a:rPr lang="en-US" sz="1200" kern="100">
                          <a:effectLst/>
                        </a:rPr>
                        <a:t>=(8-3)</a:t>
                      </a:r>
                      <a:r>
                        <a:rPr lang="en-US" sz="1200" kern="100">
                          <a:effectLst/>
                          <a:sym typeface="Wingdings" pitchFamily="2" charset="2"/>
                        </a:rPr>
                        <a:t></a:t>
                      </a:r>
                      <a:r>
                        <a:rPr lang="en-US" sz="1200" kern="100">
                          <a:effectLst/>
                        </a:rPr>
                        <a:t>5</a:t>
                      </a:r>
                      <a:endParaRPr lang="en-SA"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45762659"/>
                  </a:ext>
                </a:extLst>
              </a:tr>
              <a:tr h="214111">
                <a:tc>
                  <a:txBody>
                    <a:bodyPr/>
                    <a:lstStyle/>
                    <a:p>
                      <a:pPr marL="457200" algn="ctr"/>
                      <a:r>
                        <a:rPr lang="en-US" sz="1200" kern="100" dirty="0">
                          <a:effectLst/>
                        </a:rPr>
                        <a:t>P3</a:t>
                      </a:r>
                      <a:endParaRPr lang="en-SA" sz="12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lgn="ctr"/>
                      <a:r>
                        <a:rPr lang="en-US" sz="1200" kern="100">
                          <a:effectLst/>
                        </a:rPr>
                        <a:t>=(21-6)</a:t>
                      </a:r>
                      <a:r>
                        <a:rPr lang="en-US" sz="1200" kern="100">
                          <a:effectLst/>
                          <a:sym typeface="Wingdings" pitchFamily="2" charset="2"/>
                        </a:rPr>
                        <a:t></a:t>
                      </a:r>
                      <a:r>
                        <a:rPr lang="en-US" sz="1200" kern="100">
                          <a:effectLst/>
                        </a:rPr>
                        <a:t>15</a:t>
                      </a:r>
                      <a:endParaRPr lang="en-SA"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67772494"/>
                  </a:ext>
                </a:extLst>
              </a:tr>
              <a:tr h="214111">
                <a:tc>
                  <a:txBody>
                    <a:bodyPr/>
                    <a:lstStyle/>
                    <a:p>
                      <a:pPr marL="457200" algn="ctr"/>
                      <a:r>
                        <a:rPr lang="en-US" sz="1200" kern="100" dirty="0">
                          <a:effectLst/>
                        </a:rPr>
                        <a:t>P4</a:t>
                      </a:r>
                      <a:endParaRPr lang="en-SA" sz="12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lgn="ctr"/>
                      <a:r>
                        <a:rPr lang="en-US" sz="1200" kern="100">
                          <a:effectLst/>
                        </a:rPr>
                        <a:t>=(15-2)</a:t>
                      </a:r>
                      <a:r>
                        <a:rPr lang="en-US" sz="1200" kern="100">
                          <a:effectLst/>
                          <a:sym typeface="Wingdings" pitchFamily="2" charset="2"/>
                        </a:rPr>
                        <a:t></a:t>
                      </a:r>
                      <a:r>
                        <a:rPr lang="en-US" sz="1200" kern="100">
                          <a:effectLst/>
                        </a:rPr>
                        <a:t>13</a:t>
                      </a:r>
                      <a:endParaRPr lang="en-SA"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94047622"/>
                  </a:ext>
                </a:extLst>
              </a:tr>
              <a:tr h="214111">
                <a:tc>
                  <a:txBody>
                    <a:bodyPr/>
                    <a:lstStyle/>
                    <a:p>
                      <a:pPr marL="457200" algn="ctr"/>
                      <a:r>
                        <a:rPr lang="en-US" sz="1200" kern="100" dirty="0">
                          <a:effectLst/>
                        </a:rPr>
                        <a:t>Total Waiting Time</a:t>
                      </a:r>
                      <a:endParaRPr lang="en-SA" sz="12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lgn="ctr"/>
                      <a:r>
                        <a:rPr lang="en-US" sz="1200" kern="100">
                          <a:effectLst/>
                        </a:rPr>
                        <a:t>=44</a:t>
                      </a:r>
                      <a:endParaRPr lang="en-SA" sz="12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1408139"/>
                  </a:ext>
                </a:extLst>
              </a:tr>
              <a:tr h="214111">
                <a:tc>
                  <a:txBody>
                    <a:bodyPr/>
                    <a:lstStyle/>
                    <a:p>
                      <a:pPr marL="457200" algn="ctr"/>
                      <a:r>
                        <a:rPr lang="en-US" sz="1200" kern="100" dirty="0">
                          <a:effectLst/>
                        </a:rPr>
                        <a:t>Average Waiting Time</a:t>
                      </a:r>
                      <a:endParaRPr lang="en-SA" sz="12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lgn="ctr"/>
                      <a:r>
                        <a:rPr lang="en-US" sz="1200" kern="100" dirty="0">
                          <a:effectLst/>
                        </a:rPr>
                        <a:t>=44/4 </a:t>
                      </a:r>
                      <a:r>
                        <a:rPr lang="en-US" sz="1200" kern="100" dirty="0">
                          <a:effectLst/>
                          <a:sym typeface="Wingdings" pitchFamily="2" charset="2"/>
                        </a:rPr>
                        <a:t></a:t>
                      </a:r>
                      <a:r>
                        <a:rPr lang="en-US" sz="1200" kern="100" dirty="0">
                          <a:effectLst/>
                        </a:rPr>
                        <a:t>11 </a:t>
                      </a:r>
                      <a:r>
                        <a:rPr lang="en-US" sz="1200" kern="100" dirty="0" err="1">
                          <a:effectLst/>
                        </a:rPr>
                        <a:t>ms</a:t>
                      </a:r>
                      <a:endParaRPr lang="en-SA" sz="12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84312566"/>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1450-5AC2-8A0D-9231-551828A504EA}"/>
              </a:ext>
            </a:extLst>
          </p:cNvPr>
          <p:cNvSpPr>
            <a:spLocks noGrp="1"/>
          </p:cNvSpPr>
          <p:nvPr>
            <p:ph type="title"/>
          </p:nvPr>
        </p:nvSpPr>
        <p:spPr>
          <a:xfrm>
            <a:off x="628650" y="423004"/>
            <a:ext cx="7886700" cy="431435"/>
          </a:xfrm>
        </p:spPr>
        <p:txBody>
          <a:bodyPr>
            <a:normAutofit fontScale="90000"/>
          </a:bodyPr>
          <a:lstStyle/>
          <a:p>
            <a:r>
              <a:rPr lang="en-SA" dirty="0"/>
              <a:t>Priority Scheduling</a:t>
            </a:r>
          </a:p>
        </p:txBody>
      </p:sp>
      <p:sp>
        <p:nvSpPr>
          <p:cNvPr id="3" name="Content Placeholder 2">
            <a:extLst>
              <a:ext uri="{FF2B5EF4-FFF2-40B4-BE49-F238E27FC236}">
                <a16:creationId xmlns:a16="http://schemas.microsoft.com/office/drawing/2014/main" id="{442E6039-DD0B-3983-421C-EAC0972D942D}"/>
              </a:ext>
            </a:extLst>
          </p:cNvPr>
          <p:cNvSpPr>
            <a:spLocks noGrp="1"/>
          </p:cNvSpPr>
          <p:nvPr>
            <p:ph idx="1"/>
          </p:nvPr>
        </p:nvSpPr>
        <p:spPr>
          <a:xfrm>
            <a:off x="628650" y="1231106"/>
            <a:ext cx="7886700" cy="4626769"/>
          </a:xfrm>
        </p:spPr>
        <p:txBody>
          <a:bodyPr/>
          <a:lstStyle/>
          <a:p>
            <a:r>
              <a:rPr lang="en-GB" sz="1350" dirty="0"/>
              <a:t>P</a:t>
            </a:r>
            <a:r>
              <a:rPr lang="en-SA" sz="1350" dirty="0"/>
              <a:t>riority is assigned for each process.</a:t>
            </a:r>
          </a:p>
          <a:p>
            <a:r>
              <a:rPr lang="en-SA" sz="1350" dirty="0"/>
              <a:t>Process with highest priority is executed first and so on.</a:t>
            </a:r>
          </a:p>
          <a:p>
            <a:r>
              <a:rPr lang="en-SA" sz="1350" dirty="0"/>
              <a:t>Process with same priority are executed in FCFS manner.</a:t>
            </a:r>
          </a:p>
          <a:p>
            <a:r>
              <a:rPr lang="en-SA" sz="1350" dirty="0"/>
              <a:t>Priority can be decided on memory requirements, time requirements or any other resource requirements</a:t>
            </a:r>
          </a:p>
          <a:p>
            <a:pPr marL="0" indent="0">
              <a:buNone/>
            </a:pPr>
            <a:r>
              <a:rPr lang="en-SA" dirty="0"/>
              <a:t>                                                                              </a:t>
            </a:r>
            <a:r>
              <a:rPr lang="en-SA" sz="1500" b="1" u="sng" dirty="0"/>
              <a:t>Gantt Chart</a:t>
            </a:r>
          </a:p>
          <a:p>
            <a:pPr marL="0" indent="0">
              <a:buNone/>
            </a:pPr>
            <a:r>
              <a:rPr lang="en-SA" sz="1500" b="1" u="sng" dirty="0"/>
              <a:t>                                                                                                           </a:t>
            </a:r>
          </a:p>
          <a:p>
            <a:pPr marL="0" indent="0">
              <a:buNone/>
            </a:pPr>
            <a:r>
              <a:rPr lang="en-SA" sz="1500" dirty="0"/>
              <a:t>                                                                                            0          3        24      26        32</a:t>
            </a:r>
          </a:p>
          <a:p>
            <a:pPr marL="0" indent="0">
              <a:buNone/>
            </a:pPr>
            <a:endParaRPr lang="en-SA" sz="1500" b="1" u="sng" dirty="0"/>
          </a:p>
          <a:p>
            <a:pPr marL="0" indent="0">
              <a:buNone/>
            </a:pPr>
            <a:endParaRPr lang="en-SA" sz="1500" b="1" u="sng" dirty="0"/>
          </a:p>
          <a:p>
            <a:pPr marL="0" indent="0">
              <a:buNone/>
            </a:pPr>
            <a:r>
              <a:rPr lang="en-SA" sz="1500" b="1" u="sng" dirty="0"/>
              <a:t>Waiting Time</a:t>
            </a:r>
          </a:p>
          <a:p>
            <a:pPr marL="0" indent="0">
              <a:buNone/>
            </a:pPr>
            <a:r>
              <a:rPr lang="en-SA" sz="1500" b="1" dirty="0"/>
              <a:t>     Total Wt = 53</a:t>
            </a:r>
          </a:p>
          <a:p>
            <a:pPr marL="0" indent="0">
              <a:buNone/>
            </a:pPr>
            <a:r>
              <a:rPr lang="en-SA" sz="1500" b="1" dirty="0"/>
              <a:t>   AWT =53/4 = 18.75ms</a:t>
            </a:r>
            <a:endParaRPr lang="en-SA" b="1" dirty="0"/>
          </a:p>
        </p:txBody>
      </p:sp>
      <p:graphicFrame>
        <p:nvGraphicFramePr>
          <p:cNvPr id="4" name="Table 4">
            <a:extLst>
              <a:ext uri="{FF2B5EF4-FFF2-40B4-BE49-F238E27FC236}">
                <a16:creationId xmlns:a16="http://schemas.microsoft.com/office/drawing/2014/main" id="{A3805995-9BE0-0AB4-0811-AA65EDE1F337}"/>
              </a:ext>
            </a:extLst>
          </p:cNvPr>
          <p:cNvGraphicFramePr>
            <a:graphicFrameLocks noGrp="1"/>
          </p:cNvGraphicFramePr>
          <p:nvPr/>
        </p:nvGraphicFramePr>
        <p:xfrm>
          <a:off x="1428750" y="2781300"/>
          <a:ext cx="3305175" cy="1476375"/>
        </p:xfrm>
        <a:graphic>
          <a:graphicData uri="http://schemas.openxmlformats.org/drawingml/2006/table">
            <a:tbl>
              <a:tblPr firstRow="1" bandRow="1">
                <a:tableStyleId>{5C22544A-7EE6-4342-B048-85BDC9FD1C3A}</a:tableStyleId>
              </a:tblPr>
              <a:tblGrid>
                <a:gridCol w="1101725">
                  <a:extLst>
                    <a:ext uri="{9D8B030D-6E8A-4147-A177-3AD203B41FA5}">
                      <a16:colId xmlns:a16="http://schemas.microsoft.com/office/drawing/2014/main" val="1688155010"/>
                    </a:ext>
                  </a:extLst>
                </a:gridCol>
                <a:gridCol w="1101725">
                  <a:extLst>
                    <a:ext uri="{9D8B030D-6E8A-4147-A177-3AD203B41FA5}">
                      <a16:colId xmlns:a16="http://schemas.microsoft.com/office/drawing/2014/main" val="1143745845"/>
                    </a:ext>
                  </a:extLst>
                </a:gridCol>
                <a:gridCol w="1101725">
                  <a:extLst>
                    <a:ext uri="{9D8B030D-6E8A-4147-A177-3AD203B41FA5}">
                      <a16:colId xmlns:a16="http://schemas.microsoft.com/office/drawing/2014/main" val="2653648498"/>
                    </a:ext>
                  </a:extLst>
                </a:gridCol>
              </a:tblGrid>
              <a:tr h="295275">
                <a:tc>
                  <a:txBody>
                    <a:bodyPr/>
                    <a:lstStyle/>
                    <a:p>
                      <a:r>
                        <a:rPr lang="en-SA" sz="1400" dirty="0"/>
                        <a:t>Proces</a:t>
                      </a:r>
                    </a:p>
                  </a:txBody>
                  <a:tcPr marL="68580" marR="68580" marT="34290" marB="34290"/>
                </a:tc>
                <a:tc>
                  <a:txBody>
                    <a:bodyPr/>
                    <a:lstStyle/>
                    <a:p>
                      <a:r>
                        <a:rPr lang="en-SA" sz="1400" dirty="0"/>
                        <a:t>Burst Time</a:t>
                      </a:r>
                    </a:p>
                  </a:txBody>
                  <a:tcPr marL="68580" marR="68580" marT="34290" marB="34290"/>
                </a:tc>
                <a:tc>
                  <a:txBody>
                    <a:bodyPr/>
                    <a:lstStyle/>
                    <a:p>
                      <a:r>
                        <a:rPr lang="en-SA" sz="1400" dirty="0"/>
                        <a:t>Priority</a:t>
                      </a:r>
                    </a:p>
                  </a:txBody>
                  <a:tcPr marL="68580" marR="68580" marT="34290" marB="34290"/>
                </a:tc>
                <a:extLst>
                  <a:ext uri="{0D108BD9-81ED-4DB2-BD59-A6C34878D82A}">
                    <a16:rowId xmlns:a16="http://schemas.microsoft.com/office/drawing/2014/main" val="3631166410"/>
                  </a:ext>
                </a:extLst>
              </a:tr>
              <a:tr h="295275">
                <a:tc>
                  <a:txBody>
                    <a:bodyPr/>
                    <a:lstStyle/>
                    <a:p>
                      <a:r>
                        <a:rPr lang="en-SA" sz="1400" dirty="0"/>
                        <a:t>P1</a:t>
                      </a:r>
                    </a:p>
                  </a:txBody>
                  <a:tcPr marL="68580" marR="68580" marT="34290" marB="34290"/>
                </a:tc>
                <a:tc>
                  <a:txBody>
                    <a:bodyPr/>
                    <a:lstStyle/>
                    <a:p>
                      <a:r>
                        <a:rPr lang="en-SA" sz="1400" dirty="0"/>
                        <a:t>21</a:t>
                      </a:r>
                    </a:p>
                  </a:txBody>
                  <a:tcPr marL="68580" marR="68580" marT="34290" marB="34290"/>
                </a:tc>
                <a:tc>
                  <a:txBody>
                    <a:bodyPr/>
                    <a:lstStyle/>
                    <a:p>
                      <a:r>
                        <a:rPr lang="en-SA" sz="1400" dirty="0"/>
                        <a:t>2</a:t>
                      </a:r>
                    </a:p>
                  </a:txBody>
                  <a:tcPr marL="68580" marR="68580" marT="34290" marB="34290"/>
                </a:tc>
                <a:extLst>
                  <a:ext uri="{0D108BD9-81ED-4DB2-BD59-A6C34878D82A}">
                    <a16:rowId xmlns:a16="http://schemas.microsoft.com/office/drawing/2014/main" val="508102469"/>
                  </a:ext>
                </a:extLst>
              </a:tr>
              <a:tr h="295275">
                <a:tc>
                  <a:txBody>
                    <a:bodyPr/>
                    <a:lstStyle/>
                    <a:p>
                      <a:r>
                        <a:rPr lang="en-SA" sz="1400" dirty="0"/>
                        <a:t>P2</a:t>
                      </a:r>
                    </a:p>
                  </a:txBody>
                  <a:tcPr marL="68580" marR="68580" marT="34290" marB="34290"/>
                </a:tc>
                <a:tc>
                  <a:txBody>
                    <a:bodyPr/>
                    <a:lstStyle/>
                    <a:p>
                      <a:r>
                        <a:rPr lang="en-SA" sz="1400" dirty="0"/>
                        <a:t>3</a:t>
                      </a:r>
                    </a:p>
                  </a:txBody>
                  <a:tcPr marL="68580" marR="68580" marT="34290" marB="34290"/>
                </a:tc>
                <a:tc>
                  <a:txBody>
                    <a:bodyPr/>
                    <a:lstStyle/>
                    <a:p>
                      <a:r>
                        <a:rPr lang="en-SA" sz="1400" dirty="0"/>
                        <a:t>1 (Highest)</a:t>
                      </a:r>
                    </a:p>
                  </a:txBody>
                  <a:tcPr marL="68580" marR="68580" marT="34290" marB="34290"/>
                </a:tc>
                <a:extLst>
                  <a:ext uri="{0D108BD9-81ED-4DB2-BD59-A6C34878D82A}">
                    <a16:rowId xmlns:a16="http://schemas.microsoft.com/office/drawing/2014/main" val="2043973769"/>
                  </a:ext>
                </a:extLst>
              </a:tr>
              <a:tr h="295275">
                <a:tc>
                  <a:txBody>
                    <a:bodyPr/>
                    <a:lstStyle/>
                    <a:p>
                      <a:r>
                        <a:rPr lang="en-SA" sz="1400" dirty="0"/>
                        <a:t>P3</a:t>
                      </a:r>
                    </a:p>
                  </a:txBody>
                  <a:tcPr marL="68580" marR="68580" marT="34290" marB="34290"/>
                </a:tc>
                <a:tc>
                  <a:txBody>
                    <a:bodyPr/>
                    <a:lstStyle/>
                    <a:p>
                      <a:r>
                        <a:rPr lang="en-SA" sz="1400" dirty="0"/>
                        <a:t>6</a:t>
                      </a:r>
                    </a:p>
                  </a:txBody>
                  <a:tcPr marL="68580" marR="68580" marT="34290" marB="34290"/>
                </a:tc>
                <a:tc>
                  <a:txBody>
                    <a:bodyPr/>
                    <a:lstStyle/>
                    <a:p>
                      <a:r>
                        <a:rPr lang="en-SA" sz="1400" dirty="0"/>
                        <a:t>4 (Lowest</a:t>
                      </a:r>
                    </a:p>
                  </a:txBody>
                  <a:tcPr marL="68580" marR="68580" marT="34290" marB="34290"/>
                </a:tc>
                <a:extLst>
                  <a:ext uri="{0D108BD9-81ED-4DB2-BD59-A6C34878D82A}">
                    <a16:rowId xmlns:a16="http://schemas.microsoft.com/office/drawing/2014/main" val="1152156299"/>
                  </a:ext>
                </a:extLst>
              </a:tr>
              <a:tr h="295275">
                <a:tc>
                  <a:txBody>
                    <a:bodyPr/>
                    <a:lstStyle/>
                    <a:p>
                      <a:r>
                        <a:rPr lang="en-SA" sz="1400" dirty="0"/>
                        <a:t>P4</a:t>
                      </a:r>
                    </a:p>
                  </a:txBody>
                  <a:tcPr marL="68580" marR="68580" marT="34290" marB="34290"/>
                </a:tc>
                <a:tc>
                  <a:txBody>
                    <a:bodyPr/>
                    <a:lstStyle/>
                    <a:p>
                      <a:r>
                        <a:rPr lang="en-SA" sz="1400" dirty="0"/>
                        <a:t>2</a:t>
                      </a:r>
                    </a:p>
                  </a:txBody>
                  <a:tcPr marL="68580" marR="68580" marT="34290" marB="34290"/>
                </a:tc>
                <a:tc>
                  <a:txBody>
                    <a:bodyPr/>
                    <a:lstStyle/>
                    <a:p>
                      <a:r>
                        <a:rPr lang="en-SA" sz="1400" dirty="0"/>
                        <a:t>3</a:t>
                      </a:r>
                    </a:p>
                  </a:txBody>
                  <a:tcPr marL="68580" marR="68580" marT="34290" marB="34290"/>
                </a:tc>
                <a:extLst>
                  <a:ext uri="{0D108BD9-81ED-4DB2-BD59-A6C34878D82A}">
                    <a16:rowId xmlns:a16="http://schemas.microsoft.com/office/drawing/2014/main" val="390907227"/>
                  </a:ext>
                </a:extLst>
              </a:tr>
            </a:tbl>
          </a:graphicData>
        </a:graphic>
      </p:graphicFrame>
      <p:graphicFrame>
        <p:nvGraphicFramePr>
          <p:cNvPr id="5" name="Table 5">
            <a:extLst>
              <a:ext uri="{FF2B5EF4-FFF2-40B4-BE49-F238E27FC236}">
                <a16:creationId xmlns:a16="http://schemas.microsoft.com/office/drawing/2014/main" id="{A3442F5D-C7C4-CC34-D7A5-B5C61FFD7435}"/>
              </a:ext>
            </a:extLst>
          </p:cNvPr>
          <p:cNvGraphicFramePr>
            <a:graphicFrameLocks noGrp="1"/>
          </p:cNvGraphicFramePr>
          <p:nvPr>
            <p:extLst>
              <p:ext uri="{D42A27DB-BD31-4B8C-83A1-F6EECF244321}">
                <p14:modId xmlns:p14="http://schemas.microsoft.com/office/powerpoint/2010/main" val="2297684767"/>
              </p:ext>
            </p:extLst>
          </p:nvPr>
        </p:nvGraphicFramePr>
        <p:xfrm>
          <a:off x="5629274" y="2983043"/>
          <a:ext cx="2419353" cy="314793"/>
        </p:xfrm>
        <a:graphic>
          <a:graphicData uri="http://schemas.openxmlformats.org/drawingml/2006/table">
            <a:tbl>
              <a:tblPr firstRow="1" bandRow="1">
                <a:tableStyleId>{5C22544A-7EE6-4342-B048-85BDC9FD1C3A}</a:tableStyleId>
              </a:tblPr>
              <a:tblGrid>
                <a:gridCol w="669517">
                  <a:extLst>
                    <a:ext uri="{9D8B030D-6E8A-4147-A177-3AD203B41FA5}">
                      <a16:colId xmlns:a16="http://schemas.microsoft.com/office/drawing/2014/main" val="602999418"/>
                    </a:ext>
                  </a:extLst>
                </a:gridCol>
                <a:gridCol w="410802">
                  <a:extLst>
                    <a:ext uri="{9D8B030D-6E8A-4147-A177-3AD203B41FA5}">
                      <a16:colId xmlns:a16="http://schemas.microsoft.com/office/drawing/2014/main" val="2880838519"/>
                    </a:ext>
                  </a:extLst>
                </a:gridCol>
                <a:gridCol w="669517">
                  <a:extLst>
                    <a:ext uri="{9D8B030D-6E8A-4147-A177-3AD203B41FA5}">
                      <a16:colId xmlns:a16="http://schemas.microsoft.com/office/drawing/2014/main" val="1880583870"/>
                    </a:ext>
                  </a:extLst>
                </a:gridCol>
                <a:gridCol w="669517">
                  <a:extLst>
                    <a:ext uri="{9D8B030D-6E8A-4147-A177-3AD203B41FA5}">
                      <a16:colId xmlns:a16="http://schemas.microsoft.com/office/drawing/2014/main" val="1574506549"/>
                    </a:ext>
                  </a:extLst>
                </a:gridCol>
              </a:tblGrid>
              <a:tr h="314793">
                <a:tc>
                  <a:txBody>
                    <a:bodyPr/>
                    <a:lstStyle/>
                    <a:p>
                      <a:r>
                        <a:rPr lang="en-SA" sz="1400" dirty="0"/>
                        <a:t>P2</a:t>
                      </a:r>
                    </a:p>
                  </a:txBody>
                  <a:tcPr marL="68580" marR="68580" marT="34290" marB="34290"/>
                </a:tc>
                <a:tc>
                  <a:txBody>
                    <a:bodyPr/>
                    <a:lstStyle/>
                    <a:p>
                      <a:r>
                        <a:rPr lang="en-SA" sz="1400" dirty="0"/>
                        <a:t>P1</a:t>
                      </a:r>
                    </a:p>
                  </a:txBody>
                  <a:tcPr marL="68580" marR="68580" marT="34290" marB="34290"/>
                </a:tc>
                <a:tc>
                  <a:txBody>
                    <a:bodyPr/>
                    <a:lstStyle/>
                    <a:p>
                      <a:r>
                        <a:rPr lang="en-SA" sz="1400" dirty="0"/>
                        <a:t>P4</a:t>
                      </a:r>
                    </a:p>
                  </a:txBody>
                  <a:tcPr marL="68580" marR="68580" marT="34290" marB="34290"/>
                </a:tc>
                <a:tc>
                  <a:txBody>
                    <a:bodyPr/>
                    <a:lstStyle/>
                    <a:p>
                      <a:r>
                        <a:rPr lang="en-SA" sz="1400" dirty="0"/>
                        <a:t>P3</a:t>
                      </a:r>
                    </a:p>
                  </a:txBody>
                  <a:tcPr marL="68580" marR="68580" marT="34290" marB="34290"/>
                </a:tc>
                <a:extLst>
                  <a:ext uri="{0D108BD9-81ED-4DB2-BD59-A6C34878D82A}">
                    <a16:rowId xmlns:a16="http://schemas.microsoft.com/office/drawing/2014/main" val="1429028485"/>
                  </a:ext>
                </a:extLst>
              </a:tr>
            </a:tbl>
          </a:graphicData>
        </a:graphic>
      </p:graphicFrame>
      <p:graphicFrame>
        <p:nvGraphicFramePr>
          <p:cNvPr id="6" name="Table 6">
            <a:extLst>
              <a:ext uri="{FF2B5EF4-FFF2-40B4-BE49-F238E27FC236}">
                <a16:creationId xmlns:a16="http://schemas.microsoft.com/office/drawing/2014/main" id="{9651F27B-AAB5-7BB2-6C7D-B63A812C0707}"/>
              </a:ext>
            </a:extLst>
          </p:cNvPr>
          <p:cNvGraphicFramePr>
            <a:graphicFrameLocks noGrp="1"/>
          </p:cNvGraphicFramePr>
          <p:nvPr/>
        </p:nvGraphicFramePr>
        <p:xfrm>
          <a:off x="3409950" y="4400550"/>
          <a:ext cx="2800350" cy="1409700"/>
        </p:xfrm>
        <a:graphic>
          <a:graphicData uri="http://schemas.openxmlformats.org/drawingml/2006/table">
            <a:tbl>
              <a:tblPr firstRow="1" bandRow="1">
                <a:tableStyleId>{5C22544A-7EE6-4342-B048-85BDC9FD1C3A}</a:tableStyleId>
              </a:tblPr>
              <a:tblGrid>
                <a:gridCol w="1400175">
                  <a:extLst>
                    <a:ext uri="{9D8B030D-6E8A-4147-A177-3AD203B41FA5}">
                      <a16:colId xmlns:a16="http://schemas.microsoft.com/office/drawing/2014/main" val="1464066091"/>
                    </a:ext>
                  </a:extLst>
                </a:gridCol>
                <a:gridCol w="1400175">
                  <a:extLst>
                    <a:ext uri="{9D8B030D-6E8A-4147-A177-3AD203B41FA5}">
                      <a16:colId xmlns:a16="http://schemas.microsoft.com/office/drawing/2014/main" val="792756203"/>
                    </a:ext>
                  </a:extLst>
                </a:gridCol>
              </a:tblGrid>
              <a:tr h="274320">
                <a:tc>
                  <a:txBody>
                    <a:bodyPr/>
                    <a:lstStyle/>
                    <a:p>
                      <a:r>
                        <a:rPr lang="en-SA" sz="1400" dirty="0"/>
                        <a:t>Process</a:t>
                      </a:r>
                    </a:p>
                  </a:txBody>
                  <a:tcPr marL="68580" marR="68580" marT="34290" marB="34290"/>
                </a:tc>
                <a:tc>
                  <a:txBody>
                    <a:bodyPr/>
                    <a:lstStyle/>
                    <a:p>
                      <a:r>
                        <a:rPr lang="en-SA" sz="1400" dirty="0"/>
                        <a:t>Waiting Time</a:t>
                      </a:r>
                    </a:p>
                  </a:txBody>
                  <a:tcPr marL="68580" marR="68580" marT="34290" marB="34290"/>
                </a:tc>
                <a:extLst>
                  <a:ext uri="{0D108BD9-81ED-4DB2-BD59-A6C34878D82A}">
                    <a16:rowId xmlns:a16="http://schemas.microsoft.com/office/drawing/2014/main" val="3082202589"/>
                  </a:ext>
                </a:extLst>
              </a:tr>
              <a:tr h="274320">
                <a:tc>
                  <a:txBody>
                    <a:bodyPr/>
                    <a:lstStyle/>
                    <a:p>
                      <a:r>
                        <a:rPr lang="en-SA" sz="1400" dirty="0"/>
                        <a:t>P1</a:t>
                      </a:r>
                    </a:p>
                  </a:txBody>
                  <a:tcPr marL="68580" marR="68580" marT="34290" marB="34290"/>
                </a:tc>
                <a:tc>
                  <a:txBody>
                    <a:bodyPr/>
                    <a:lstStyle/>
                    <a:p>
                      <a:r>
                        <a:rPr lang="en-SA" sz="1400" dirty="0"/>
                        <a:t>3</a:t>
                      </a:r>
                    </a:p>
                  </a:txBody>
                  <a:tcPr marL="68580" marR="68580" marT="34290" marB="34290"/>
                </a:tc>
                <a:extLst>
                  <a:ext uri="{0D108BD9-81ED-4DB2-BD59-A6C34878D82A}">
                    <a16:rowId xmlns:a16="http://schemas.microsoft.com/office/drawing/2014/main" val="445185415"/>
                  </a:ext>
                </a:extLst>
              </a:tr>
              <a:tr h="274320">
                <a:tc>
                  <a:txBody>
                    <a:bodyPr/>
                    <a:lstStyle/>
                    <a:p>
                      <a:r>
                        <a:rPr lang="en-SA" sz="1400" dirty="0"/>
                        <a:t>P2</a:t>
                      </a:r>
                    </a:p>
                  </a:txBody>
                  <a:tcPr marL="68580" marR="68580" marT="34290" marB="34290"/>
                </a:tc>
                <a:tc>
                  <a:txBody>
                    <a:bodyPr/>
                    <a:lstStyle/>
                    <a:p>
                      <a:r>
                        <a:rPr lang="en-SA" sz="1400" dirty="0"/>
                        <a:t>0</a:t>
                      </a:r>
                    </a:p>
                  </a:txBody>
                  <a:tcPr marL="68580" marR="68580" marT="34290" marB="34290"/>
                </a:tc>
                <a:extLst>
                  <a:ext uri="{0D108BD9-81ED-4DB2-BD59-A6C34878D82A}">
                    <a16:rowId xmlns:a16="http://schemas.microsoft.com/office/drawing/2014/main" val="4123451617"/>
                  </a:ext>
                </a:extLst>
              </a:tr>
              <a:tr h="274320">
                <a:tc>
                  <a:txBody>
                    <a:bodyPr/>
                    <a:lstStyle/>
                    <a:p>
                      <a:r>
                        <a:rPr lang="en-SA" sz="1400" dirty="0"/>
                        <a:t>P3</a:t>
                      </a:r>
                    </a:p>
                  </a:txBody>
                  <a:tcPr marL="68580" marR="68580" marT="34290" marB="34290"/>
                </a:tc>
                <a:tc>
                  <a:txBody>
                    <a:bodyPr/>
                    <a:lstStyle/>
                    <a:p>
                      <a:r>
                        <a:rPr lang="en-SA" sz="1400" dirty="0"/>
                        <a:t>26</a:t>
                      </a:r>
                    </a:p>
                  </a:txBody>
                  <a:tcPr marL="68580" marR="68580" marT="34290" marB="34290"/>
                </a:tc>
                <a:extLst>
                  <a:ext uri="{0D108BD9-81ED-4DB2-BD59-A6C34878D82A}">
                    <a16:rowId xmlns:a16="http://schemas.microsoft.com/office/drawing/2014/main" val="2821012746"/>
                  </a:ext>
                </a:extLst>
              </a:tr>
              <a:tr h="274320">
                <a:tc>
                  <a:txBody>
                    <a:bodyPr/>
                    <a:lstStyle/>
                    <a:p>
                      <a:r>
                        <a:rPr lang="en-SA" sz="1400" dirty="0"/>
                        <a:t>P4</a:t>
                      </a:r>
                    </a:p>
                  </a:txBody>
                  <a:tcPr marL="68580" marR="68580" marT="34290" marB="34290"/>
                </a:tc>
                <a:tc>
                  <a:txBody>
                    <a:bodyPr/>
                    <a:lstStyle/>
                    <a:p>
                      <a:r>
                        <a:rPr lang="en-SA" sz="1400" dirty="0"/>
                        <a:t>24</a:t>
                      </a:r>
                    </a:p>
                  </a:txBody>
                  <a:tcPr marL="68580" marR="68580" marT="34290" marB="34290"/>
                </a:tc>
                <a:extLst>
                  <a:ext uri="{0D108BD9-81ED-4DB2-BD59-A6C34878D82A}">
                    <a16:rowId xmlns:a16="http://schemas.microsoft.com/office/drawing/2014/main" val="1955510253"/>
                  </a:ext>
                </a:extLst>
              </a:tr>
            </a:tbl>
          </a:graphicData>
        </a:graphic>
      </p:graphicFrame>
    </p:spTree>
    <p:extLst>
      <p:ext uri="{BB962C8B-B14F-4D97-AF65-F5344CB8AC3E}">
        <p14:creationId xmlns:p14="http://schemas.microsoft.com/office/powerpoint/2010/main" val="3638810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F43CD99-B0BB-4EB6-B798-512BB1BA6A01}"/>
              </a:ext>
            </a:extLst>
          </p:cNvPr>
          <p:cNvSpPr>
            <a:spLocks noGrp="1" noChangeArrowheads="1"/>
          </p:cNvSpPr>
          <p:nvPr>
            <p:ph type="title"/>
          </p:nvPr>
        </p:nvSpPr>
        <p:spPr>
          <a:xfrm>
            <a:off x="660400" y="181838"/>
            <a:ext cx="8026400" cy="576262"/>
          </a:xfrm>
        </p:spPr>
        <p:txBody>
          <a:bodyPr/>
          <a:lstStyle/>
          <a:p>
            <a:pPr eaLnBrk="1" hangingPunct="1"/>
            <a:r>
              <a:rPr lang="en-US" altLang="en-US" dirty="0"/>
              <a:t>Multilevel Queue</a:t>
            </a:r>
          </a:p>
        </p:txBody>
      </p:sp>
      <p:sp>
        <p:nvSpPr>
          <p:cNvPr id="57346" name="Rectangle 3">
            <a:extLst>
              <a:ext uri="{FF2B5EF4-FFF2-40B4-BE49-F238E27FC236}">
                <a16:creationId xmlns:a16="http://schemas.microsoft.com/office/drawing/2014/main" id="{ABB3FE17-4C94-4A31-A709-AB137253300C}"/>
              </a:ext>
            </a:extLst>
          </p:cNvPr>
          <p:cNvSpPr>
            <a:spLocks noGrp="1" noChangeArrowheads="1"/>
          </p:cNvSpPr>
          <p:nvPr>
            <p:ph type="body" idx="1"/>
          </p:nvPr>
        </p:nvSpPr>
        <p:spPr>
          <a:xfrm>
            <a:off x="830424" y="1144346"/>
            <a:ext cx="6973149" cy="4456354"/>
          </a:xfrm>
        </p:spPr>
        <p:txBody>
          <a:bodyPr/>
          <a:lstStyle/>
          <a:p>
            <a:r>
              <a:rPr lang="en-US" altLang="en-US" dirty="0"/>
              <a:t>The ready queue consists of multiple queues</a:t>
            </a:r>
          </a:p>
          <a:p>
            <a:r>
              <a:rPr lang="en-US" altLang="en-US" dirty="0"/>
              <a:t>Multilevel queue scheduler defined by the following parameters:</a:t>
            </a:r>
          </a:p>
          <a:p>
            <a:pPr lvl="1"/>
            <a:r>
              <a:rPr lang="en-US" altLang="en-US" dirty="0"/>
              <a:t>Number of queues</a:t>
            </a:r>
          </a:p>
          <a:p>
            <a:pPr lvl="1"/>
            <a:r>
              <a:rPr lang="en-US" altLang="en-US" dirty="0"/>
              <a:t>Scheduling algorithms for each queue</a:t>
            </a:r>
          </a:p>
          <a:p>
            <a:pPr lvl="1"/>
            <a:r>
              <a:rPr lang="en-US" altLang="en-US" dirty="0"/>
              <a:t>Method used to determine which queue a process will enter when that process needs service</a:t>
            </a:r>
          </a:p>
          <a:p>
            <a:pPr lvl="1"/>
            <a:r>
              <a:rPr lang="en-US" altLang="en-US" dirty="0"/>
              <a:t>Scheduling among the queues</a:t>
            </a:r>
          </a:p>
          <a:p>
            <a:endParaRPr lang="en-US" altLang="en-US" dirty="0"/>
          </a:p>
        </p:txBody>
      </p:sp>
    </p:spTree>
    <p:extLst>
      <p:ext uri="{BB962C8B-B14F-4D97-AF65-F5344CB8AC3E}">
        <p14:creationId xmlns:p14="http://schemas.microsoft.com/office/powerpoint/2010/main" val="3206840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1CD96B60-8A48-434B-B0B3-7D137B28C363}"/>
              </a:ext>
            </a:extLst>
          </p:cNvPr>
          <p:cNvSpPr>
            <a:spLocks noGrp="1" noChangeArrowheads="1"/>
          </p:cNvSpPr>
          <p:nvPr>
            <p:ph type="title"/>
          </p:nvPr>
        </p:nvSpPr>
        <p:spPr>
          <a:xfrm>
            <a:off x="973138" y="219305"/>
            <a:ext cx="7713662" cy="576262"/>
          </a:xfrm>
        </p:spPr>
        <p:txBody>
          <a:bodyPr/>
          <a:lstStyle/>
          <a:p>
            <a:pPr eaLnBrk="1" hangingPunct="1"/>
            <a:r>
              <a:rPr lang="en-US" altLang="en-US" dirty="0"/>
              <a:t>Multilevel Queue</a:t>
            </a:r>
          </a:p>
        </p:txBody>
      </p:sp>
      <p:sp>
        <p:nvSpPr>
          <p:cNvPr id="54274" name="Rectangle 3">
            <a:extLst>
              <a:ext uri="{FF2B5EF4-FFF2-40B4-BE49-F238E27FC236}">
                <a16:creationId xmlns:a16="http://schemas.microsoft.com/office/drawing/2014/main" id="{1C367D1A-7DE2-4C9D-8F9F-8D980F3D95B0}"/>
              </a:ext>
            </a:extLst>
          </p:cNvPr>
          <p:cNvSpPr>
            <a:spLocks noGrp="1" noChangeArrowheads="1"/>
          </p:cNvSpPr>
          <p:nvPr>
            <p:ph type="body" idx="1"/>
          </p:nvPr>
        </p:nvSpPr>
        <p:spPr>
          <a:xfrm>
            <a:off x="811763" y="1068388"/>
            <a:ext cx="7570237" cy="5221287"/>
          </a:xfrm>
        </p:spPr>
        <p:txBody>
          <a:bodyPr/>
          <a:lstStyle/>
          <a:p>
            <a:r>
              <a:rPr lang="en-US" altLang="en-US" dirty="0"/>
              <a:t>With priority scheduling, have separate queues for each priority.</a:t>
            </a:r>
          </a:p>
          <a:p>
            <a:r>
              <a:rPr lang="en-US" altLang="en-US" dirty="0"/>
              <a:t>Schedule the process in the highest-priority queue!</a:t>
            </a:r>
          </a:p>
        </p:txBody>
      </p:sp>
      <p:pic>
        <p:nvPicPr>
          <p:cNvPr id="54275" name="Picture 1">
            <a:extLst>
              <a:ext uri="{FF2B5EF4-FFF2-40B4-BE49-F238E27FC236}">
                <a16:creationId xmlns:a16="http://schemas.microsoft.com/office/drawing/2014/main" id="{B29FEE3D-3750-4508-92A3-9B9E46FECE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2108200"/>
            <a:ext cx="30734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6F1CB462-9D7D-4499-AF00-7FB8FBEF7A03}"/>
              </a:ext>
            </a:extLst>
          </p:cNvPr>
          <p:cNvSpPr>
            <a:spLocks noGrp="1"/>
          </p:cNvSpPr>
          <p:nvPr>
            <p:ph type="title"/>
          </p:nvPr>
        </p:nvSpPr>
        <p:spPr>
          <a:xfrm>
            <a:off x="890429" y="215191"/>
            <a:ext cx="7880350" cy="576262"/>
          </a:xfrm>
        </p:spPr>
        <p:txBody>
          <a:bodyPr/>
          <a:lstStyle/>
          <a:p>
            <a:r>
              <a:rPr lang="en-US" altLang="en-US" dirty="0"/>
              <a:t>Multilevel Queue</a:t>
            </a:r>
          </a:p>
        </p:txBody>
      </p:sp>
      <p:sp>
        <p:nvSpPr>
          <p:cNvPr id="56322" name="Content Placeholder 2">
            <a:extLst>
              <a:ext uri="{FF2B5EF4-FFF2-40B4-BE49-F238E27FC236}">
                <a16:creationId xmlns:a16="http://schemas.microsoft.com/office/drawing/2014/main" id="{0F152084-C4F7-4F98-AC9A-7299EF5D225F}"/>
              </a:ext>
            </a:extLst>
          </p:cNvPr>
          <p:cNvSpPr>
            <a:spLocks noGrp="1"/>
          </p:cNvSpPr>
          <p:nvPr>
            <p:ph idx="1"/>
          </p:nvPr>
        </p:nvSpPr>
        <p:spPr/>
        <p:txBody>
          <a:bodyPr/>
          <a:lstStyle/>
          <a:p>
            <a:r>
              <a:rPr lang="en-US" altLang="en-US"/>
              <a:t>Prioritization based upon process type</a:t>
            </a:r>
          </a:p>
        </p:txBody>
      </p:sp>
      <p:pic>
        <p:nvPicPr>
          <p:cNvPr id="56323" name="Picture 3">
            <a:extLst>
              <a:ext uri="{FF2B5EF4-FFF2-40B4-BE49-F238E27FC236}">
                <a16:creationId xmlns:a16="http://schemas.microsoft.com/office/drawing/2014/main" id="{E45EDF43-47DE-4E7F-B77E-5ED79D91AC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5188"/>
            <a:ext cx="5583238"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F43CD99-B0BB-4EB6-B798-512BB1BA6A01}"/>
              </a:ext>
            </a:extLst>
          </p:cNvPr>
          <p:cNvSpPr>
            <a:spLocks noGrp="1" noChangeArrowheads="1"/>
          </p:cNvSpPr>
          <p:nvPr>
            <p:ph type="title"/>
          </p:nvPr>
        </p:nvSpPr>
        <p:spPr>
          <a:xfrm>
            <a:off x="660400" y="181838"/>
            <a:ext cx="8026400" cy="576262"/>
          </a:xfrm>
        </p:spPr>
        <p:txBody>
          <a:bodyPr/>
          <a:lstStyle/>
          <a:p>
            <a:pPr eaLnBrk="1" hangingPunct="1"/>
            <a:r>
              <a:rPr lang="en-US" altLang="en-US" dirty="0"/>
              <a:t>Multilevel Feedback Queue </a:t>
            </a:r>
            <a:r>
              <a:rPr lang="en-US" altLang="en-US" dirty="0">
                <a:highlight>
                  <a:srgbClr val="FFFF00"/>
                </a:highlight>
              </a:rPr>
              <a:t>(Self Study)</a:t>
            </a:r>
          </a:p>
        </p:txBody>
      </p:sp>
      <p:sp>
        <p:nvSpPr>
          <p:cNvPr id="57346" name="Rectangle 3">
            <a:extLst>
              <a:ext uri="{FF2B5EF4-FFF2-40B4-BE49-F238E27FC236}">
                <a16:creationId xmlns:a16="http://schemas.microsoft.com/office/drawing/2014/main" id="{ABB3FE17-4C94-4A31-A709-AB137253300C}"/>
              </a:ext>
            </a:extLst>
          </p:cNvPr>
          <p:cNvSpPr>
            <a:spLocks noGrp="1" noChangeArrowheads="1"/>
          </p:cNvSpPr>
          <p:nvPr>
            <p:ph type="body" idx="1"/>
          </p:nvPr>
        </p:nvSpPr>
        <p:spPr>
          <a:xfrm>
            <a:off x="830424" y="1144346"/>
            <a:ext cx="7341303" cy="4399927"/>
          </a:xfrm>
        </p:spPr>
        <p:txBody>
          <a:bodyPr/>
          <a:lstStyle/>
          <a:p>
            <a:r>
              <a:rPr lang="en-US" altLang="en-US" dirty="0"/>
              <a:t>A process can move between the various queues.</a:t>
            </a:r>
          </a:p>
          <a:p>
            <a:r>
              <a:rPr lang="en-US" altLang="en-US" dirty="0"/>
              <a:t>Multilevel-feedback-queue scheduler defined by the following parameters:</a:t>
            </a:r>
          </a:p>
          <a:p>
            <a:pPr lvl="1"/>
            <a:r>
              <a:rPr lang="en-US" altLang="en-US" dirty="0"/>
              <a:t>Number of queues</a:t>
            </a:r>
          </a:p>
          <a:p>
            <a:pPr lvl="1"/>
            <a:r>
              <a:rPr lang="en-US" altLang="en-US" dirty="0"/>
              <a:t>Scheduling algorithms for each queue</a:t>
            </a:r>
          </a:p>
          <a:p>
            <a:pPr lvl="1"/>
            <a:r>
              <a:rPr lang="en-US" altLang="en-US" dirty="0"/>
              <a:t>Method used to determine when to upgrade a process</a:t>
            </a:r>
          </a:p>
          <a:p>
            <a:pPr lvl="1"/>
            <a:r>
              <a:rPr lang="en-US" altLang="en-US" dirty="0"/>
              <a:t>Method used to determine when to demote a process</a:t>
            </a:r>
          </a:p>
          <a:p>
            <a:pPr lvl="1"/>
            <a:r>
              <a:rPr lang="en-US" altLang="en-US" dirty="0"/>
              <a:t>Method used to determine which queue a process will enter when that process needs service</a:t>
            </a:r>
          </a:p>
          <a:p>
            <a:r>
              <a:rPr lang="en-US" altLang="en-US" dirty="0"/>
              <a:t>Aging can be implemented using multilevel feedback queue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94B4645F-2E7F-4FF4-B07A-CC49BE5E143C}"/>
              </a:ext>
            </a:extLst>
          </p:cNvPr>
          <p:cNvSpPr>
            <a:spLocks noGrp="1" noChangeArrowheads="1"/>
          </p:cNvSpPr>
          <p:nvPr>
            <p:ph type="title"/>
          </p:nvPr>
        </p:nvSpPr>
        <p:spPr>
          <a:xfrm>
            <a:off x="914400" y="222868"/>
            <a:ext cx="77724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8762292C-9CCE-49EA-9062-F046A880FAC9}"/>
              </a:ext>
            </a:extLst>
          </p:cNvPr>
          <p:cNvSpPr>
            <a:spLocks noGrp="1" noChangeArrowheads="1"/>
          </p:cNvSpPr>
          <p:nvPr>
            <p:ph type="body" idx="1"/>
          </p:nvPr>
        </p:nvSpPr>
        <p:spPr>
          <a:xfrm>
            <a:off x="857250" y="1195388"/>
            <a:ext cx="7335838" cy="3773487"/>
          </a:xfrm>
        </p:spPr>
        <p:txBody>
          <a:bodyPr/>
          <a:lstStyle/>
          <a:p>
            <a:r>
              <a:rPr lang="en-US" altLang="en-US" dirty="0"/>
              <a:t>Basic Concepts</a:t>
            </a:r>
          </a:p>
          <a:p>
            <a:r>
              <a:rPr lang="en-US" altLang="en-US" dirty="0"/>
              <a:t>Scheduling Criteria </a:t>
            </a:r>
          </a:p>
          <a:p>
            <a:r>
              <a:rPr lang="en-US" altLang="en-US" dirty="0"/>
              <a:t>Scheduling Algorithms</a:t>
            </a:r>
          </a:p>
          <a:p>
            <a:r>
              <a:rPr lang="en-US" altLang="en-US" dirty="0"/>
              <a:t>Multi-Processor Scheduling</a:t>
            </a:r>
          </a:p>
          <a:p>
            <a:r>
              <a:rPr lang="en-US" altLang="en-US" dirty="0"/>
              <a:t>Real-Time CPU Scheduling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CCD566E-DD44-408E-84CD-E9F177C9548D}"/>
              </a:ext>
            </a:extLst>
          </p:cNvPr>
          <p:cNvSpPr>
            <a:spLocks noGrp="1" noChangeArrowheads="1"/>
          </p:cNvSpPr>
          <p:nvPr>
            <p:ph type="title"/>
          </p:nvPr>
        </p:nvSpPr>
        <p:spPr>
          <a:xfrm>
            <a:off x="1238137" y="42179"/>
            <a:ext cx="8186349" cy="679450"/>
          </a:xfrm>
        </p:spPr>
        <p:txBody>
          <a:bodyPr/>
          <a:lstStyle/>
          <a:p>
            <a:pPr eaLnBrk="1" hangingPunct="1"/>
            <a:r>
              <a:rPr lang="en-US" altLang="en-US" dirty="0"/>
              <a:t>Example of Multilevel Feedback Queue </a:t>
            </a:r>
            <a:r>
              <a:rPr lang="en-US" altLang="en-US" dirty="0">
                <a:highlight>
                  <a:srgbClr val="FFFF00"/>
                </a:highlight>
              </a:rPr>
              <a:t>(Self Study)</a:t>
            </a:r>
            <a:endParaRPr lang="en-US" altLang="en-US" dirty="0"/>
          </a:p>
        </p:txBody>
      </p:sp>
      <p:sp>
        <p:nvSpPr>
          <p:cNvPr id="59394" name="Rectangle 3">
            <a:extLst>
              <a:ext uri="{FF2B5EF4-FFF2-40B4-BE49-F238E27FC236}">
                <a16:creationId xmlns:a16="http://schemas.microsoft.com/office/drawing/2014/main" id="{613E5F61-646B-48FF-83DC-0216A8F01A46}"/>
              </a:ext>
            </a:extLst>
          </p:cNvPr>
          <p:cNvSpPr>
            <a:spLocks noGrp="1" noChangeArrowheads="1"/>
          </p:cNvSpPr>
          <p:nvPr>
            <p:ph type="body" idx="1"/>
          </p:nvPr>
        </p:nvSpPr>
        <p:spPr>
          <a:xfrm>
            <a:off x="806449" y="1101013"/>
            <a:ext cx="4742319" cy="4663180"/>
          </a:xfrm>
        </p:spPr>
        <p:txBody>
          <a:bodyPr/>
          <a:lstStyle/>
          <a:p>
            <a:r>
              <a:rPr lang="en-US" altLang="en-US" dirty="0"/>
              <a:t>Three queues: </a:t>
            </a:r>
          </a:p>
          <a:p>
            <a:pPr lvl="1"/>
            <a:r>
              <a:rPr lang="en-US" altLang="en-US" sz="1600" i="1" dirty="0"/>
              <a:t>Q</a:t>
            </a:r>
            <a:r>
              <a:rPr lang="en-US" altLang="en-US" sz="1600" baseline="-25000" dirty="0"/>
              <a:t>0</a:t>
            </a:r>
            <a:r>
              <a:rPr lang="en-US" altLang="en-US" sz="1600" dirty="0"/>
              <a:t> – RR with time quantum 8 milliseconds</a:t>
            </a:r>
          </a:p>
          <a:p>
            <a:pPr lvl="1"/>
            <a:r>
              <a:rPr lang="en-US" altLang="en-US" sz="1600" i="1" dirty="0"/>
              <a:t>Q</a:t>
            </a:r>
            <a:r>
              <a:rPr lang="en-US" altLang="en-US" sz="1600" baseline="-25000" dirty="0"/>
              <a:t>1</a:t>
            </a:r>
            <a:r>
              <a:rPr lang="en-US" altLang="en-US" sz="1600" dirty="0"/>
              <a:t> – RR time quantum 16 milliseconds</a:t>
            </a:r>
          </a:p>
          <a:p>
            <a:pPr lvl="1"/>
            <a:r>
              <a:rPr lang="en-US" altLang="en-US" sz="1600" i="1" dirty="0"/>
              <a:t>Q</a:t>
            </a:r>
            <a:r>
              <a:rPr lang="en-US" altLang="en-US" sz="1600" baseline="-25000" dirty="0"/>
              <a:t>2</a:t>
            </a:r>
            <a:r>
              <a:rPr lang="en-US" altLang="en-US" sz="1600" dirty="0"/>
              <a:t> – FCFS</a:t>
            </a:r>
            <a:endParaRPr lang="en-US" altLang="en-US" sz="1400" dirty="0"/>
          </a:p>
          <a:p>
            <a:r>
              <a:rPr lang="en-US" altLang="en-US" dirty="0"/>
              <a:t>Scheduling</a:t>
            </a:r>
          </a:p>
          <a:p>
            <a:pPr lvl="1"/>
            <a:r>
              <a:rPr lang="en-US" altLang="en-US" sz="1600" dirty="0"/>
              <a:t>A new process enters queue </a:t>
            </a:r>
            <a:r>
              <a:rPr lang="en-US" altLang="en-US" sz="1600" i="1" dirty="0"/>
              <a:t>Q</a:t>
            </a:r>
            <a:r>
              <a:rPr lang="en-US" altLang="en-US" sz="1600" i="1" baseline="-25000" dirty="0"/>
              <a:t>0</a:t>
            </a:r>
            <a:r>
              <a:rPr lang="en-US" altLang="en-US" sz="1600" i="1" dirty="0"/>
              <a:t> </a:t>
            </a:r>
            <a:r>
              <a:rPr lang="en-US" altLang="en-US" sz="1600" dirty="0"/>
              <a:t>which is served</a:t>
            </a:r>
            <a:r>
              <a:rPr lang="en-US" altLang="en-US" sz="1600" i="1" dirty="0"/>
              <a:t> </a:t>
            </a:r>
            <a:r>
              <a:rPr lang="en-US" altLang="en-US" sz="1600" dirty="0"/>
              <a:t>in</a:t>
            </a:r>
            <a:r>
              <a:rPr lang="en-US" altLang="en-US" sz="1600" i="1" dirty="0"/>
              <a:t> </a:t>
            </a:r>
            <a:r>
              <a:rPr lang="en-US" altLang="en-US" sz="1600" dirty="0"/>
              <a:t>RR</a:t>
            </a:r>
          </a:p>
          <a:p>
            <a:pPr lvl="2"/>
            <a:r>
              <a:rPr lang="en-US" altLang="en-US" sz="1400" dirty="0"/>
              <a:t>When it gains CPU, the process receives 8 milliseconds</a:t>
            </a:r>
          </a:p>
          <a:p>
            <a:pPr lvl="2"/>
            <a:r>
              <a:rPr lang="en-US" altLang="en-US" sz="1400" dirty="0"/>
              <a:t>If it does not finish in 8 milliseconds, the process  is moved to queue </a:t>
            </a:r>
            <a:r>
              <a:rPr lang="en-US" altLang="en-US" sz="1400" i="1" dirty="0"/>
              <a:t>Q</a:t>
            </a:r>
            <a:r>
              <a:rPr lang="en-US" altLang="en-US" sz="1400" baseline="-25000" dirty="0"/>
              <a:t>1</a:t>
            </a:r>
            <a:endParaRPr lang="en-US" altLang="en-US" sz="1400" dirty="0"/>
          </a:p>
          <a:p>
            <a:pPr lvl="1"/>
            <a:r>
              <a:rPr lang="en-US" altLang="en-US" sz="1600" dirty="0"/>
              <a:t>At </a:t>
            </a:r>
            <a:r>
              <a:rPr lang="en-US" altLang="en-US" sz="1600" i="1" dirty="0"/>
              <a:t>Q</a:t>
            </a:r>
            <a:r>
              <a:rPr lang="en-US" altLang="en-US" sz="1600" baseline="-25000" dirty="0"/>
              <a:t>1</a:t>
            </a:r>
            <a:r>
              <a:rPr lang="en-US" altLang="en-US" sz="1600" dirty="0"/>
              <a:t> job is again served in RR and receives 16 additional milliseconds</a:t>
            </a:r>
          </a:p>
          <a:p>
            <a:pPr lvl="2"/>
            <a:r>
              <a:rPr lang="en-US" altLang="en-US" sz="1400" dirty="0"/>
              <a:t>If it still does not complete, it is preempted and moved to queue </a:t>
            </a:r>
            <a:r>
              <a:rPr lang="en-US" altLang="en-US" sz="1400" i="1" dirty="0"/>
              <a:t>Q</a:t>
            </a:r>
            <a:r>
              <a:rPr lang="en-US" altLang="en-US" sz="1400" baseline="-25000" dirty="0"/>
              <a:t>2</a:t>
            </a:r>
            <a:endParaRPr lang="en-US" altLang="en-US" sz="1400" dirty="0"/>
          </a:p>
        </p:txBody>
      </p:sp>
      <p:pic>
        <p:nvPicPr>
          <p:cNvPr id="59395" name="Picture 1">
            <a:extLst>
              <a:ext uri="{FF2B5EF4-FFF2-40B4-BE49-F238E27FC236}">
                <a16:creationId xmlns:a16="http://schemas.microsoft.com/office/drawing/2014/main" id="{BE9B9DB7-2D01-4469-B225-66245C9CC0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48769" y="2673752"/>
            <a:ext cx="3344406" cy="203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2647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Multiple-Processor Scheduling</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lang="en-US" altLang="en-US" dirty="0"/>
              <a:t>CPU scheduling more complex when multiple CPUs are available</a:t>
            </a:r>
          </a:p>
          <a:p>
            <a:r>
              <a:rPr lang="en-US" altLang="en-US" dirty="0" err="1"/>
              <a:t>Multiprocess</a:t>
            </a:r>
            <a:r>
              <a:rPr lang="en-US" altLang="en-US" dirty="0"/>
              <a:t> may be any one of the following architectures:</a:t>
            </a:r>
            <a:endParaRPr lang="en-US" altLang="en-US" sz="800" dirty="0"/>
          </a:p>
          <a:p>
            <a:pPr lvl="1"/>
            <a:r>
              <a:rPr lang="en-US" altLang="en-US" dirty="0"/>
              <a:t>Multicore CPUs</a:t>
            </a:r>
          </a:p>
          <a:p>
            <a:pPr lvl="1"/>
            <a:r>
              <a:rPr lang="en-US" altLang="en-US" dirty="0"/>
              <a:t>Multithreaded cores</a:t>
            </a:r>
          </a:p>
          <a:p>
            <a:pPr lvl="1"/>
            <a:r>
              <a:rPr lang="en-US" altLang="en-US" dirty="0"/>
              <a:t>NUMA systems</a:t>
            </a:r>
          </a:p>
          <a:p>
            <a:pPr lvl="1"/>
            <a:r>
              <a:rPr lang="en-US" altLang="en-US" dirty="0"/>
              <a:t>Heterogeneous multiprocessing</a:t>
            </a:r>
          </a:p>
          <a:p>
            <a:pPr lvl="1"/>
            <a:endParaRPr lang="en-US" altLang="en-US" b="1" dirty="0">
              <a:solidFill>
                <a:srgbClr val="3366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C7F1E55F-983C-47F8-ADBE-54E15FEFD9AB}"/>
              </a:ext>
            </a:extLst>
          </p:cNvPr>
          <p:cNvSpPr>
            <a:spLocks noGrp="1"/>
          </p:cNvSpPr>
          <p:nvPr>
            <p:ph type="title"/>
          </p:nvPr>
        </p:nvSpPr>
        <p:spPr>
          <a:xfrm>
            <a:off x="894080" y="173722"/>
            <a:ext cx="8229600" cy="576262"/>
          </a:xfrm>
        </p:spPr>
        <p:txBody>
          <a:bodyPr/>
          <a:lstStyle/>
          <a:p>
            <a:r>
              <a:rPr lang="en-US" altLang="en-US" dirty="0"/>
              <a:t>Multiple-Processor Scheduling</a:t>
            </a:r>
          </a:p>
        </p:txBody>
      </p:sp>
      <p:sp>
        <p:nvSpPr>
          <p:cNvPr id="71682" name="Content Placeholder 2">
            <a:extLst>
              <a:ext uri="{FF2B5EF4-FFF2-40B4-BE49-F238E27FC236}">
                <a16:creationId xmlns:a16="http://schemas.microsoft.com/office/drawing/2014/main" id="{7A08C823-220F-4189-B103-BC03391E7F6B}"/>
              </a:ext>
            </a:extLst>
          </p:cNvPr>
          <p:cNvSpPr>
            <a:spLocks noGrp="1"/>
          </p:cNvSpPr>
          <p:nvPr>
            <p:ph idx="1"/>
          </p:nvPr>
        </p:nvSpPr>
        <p:spPr/>
        <p:txBody>
          <a:bodyPr/>
          <a:lstStyle/>
          <a:p>
            <a:r>
              <a:rPr lang="en-US" altLang="en-US"/>
              <a:t>Symmetric multiprocessing (SMP) is where each processor is self scheduling.</a:t>
            </a:r>
          </a:p>
          <a:p>
            <a:r>
              <a:rPr lang="en-US" altLang="en-US"/>
              <a:t>All threads may be in a common ready queue (a)</a:t>
            </a:r>
          </a:p>
          <a:p>
            <a:r>
              <a:rPr lang="en-US" altLang="en-US"/>
              <a:t>Each processor may have its own private queue of threads (b)</a:t>
            </a:r>
          </a:p>
        </p:txBody>
      </p:sp>
      <p:pic>
        <p:nvPicPr>
          <p:cNvPr id="71683" name="Picture 3">
            <a:extLst>
              <a:ext uri="{FF2B5EF4-FFF2-40B4-BE49-F238E27FC236}">
                <a16:creationId xmlns:a16="http://schemas.microsoft.com/office/drawing/2014/main" id="{4F31D85D-3236-4616-BD79-8F32A1CE24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2901950"/>
            <a:ext cx="53816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4EE83DAD-0182-4281-9CC2-965A55B66551}"/>
              </a:ext>
            </a:extLst>
          </p:cNvPr>
          <p:cNvSpPr>
            <a:spLocks noGrp="1"/>
          </p:cNvSpPr>
          <p:nvPr>
            <p:ph type="title"/>
          </p:nvPr>
        </p:nvSpPr>
        <p:spPr>
          <a:xfrm>
            <a:off x="865188" y="121920"/>
            <a:ext cx="7821612" cy="575610"/>
          </a:xfrm>
        </p:spPr>
        <p:txBody>
          <a:bodyPr/>
          <a:lstStyle/>
          <a:p>
            <a:pPr eaLnBrk="1" hangingPunct="1"/>
            <a:r>
              <a:rPr lang="en-US" altLang="en-US" dirty="0"/>
              <a:t>Multicore Processors</a:t>
            </a:r>
          </a:p>
        </p:txBody>
      </p:sp>
      <p:sp>
        <p:nvSpPr>
          <p:cNvPr id="72706" name="Content Placeholder 2">
            <a:extLst>
              <a:ext uri="{FF2B5EF4-FFF2-40B4-BE49-F238E27FC236}">
                <a16:creationId xmlns:a16="http://schemas.microsoft.com/office/drawing/2014/main" id="{AEEE112F-E1F9-4A4D-91F5-E4A039580C88}"/>
              </a:ext>
            </a:extLst>
          </p:cNvPr>
          <p:cNvSpPr>
            <a:spLocks noGrp="1"/>
          </p:cNvSpPr>
          <p:nvPr>
            <p:ph idx="1"/>
          </p:nvPr>
        </p:nvSpPr>
        <p:spPr>
          <a:xfrm>
            <a:off x="802434" y="1020128"/>
            <a:ext cx="7669762" cy="4530725"/>
          </a:xfrm>
        </p:spPr>
        <p:txBody>
          <a:bodyPr/>
          <a:lstStyle/>
          <a:p>
            <a:r>
              <a:rPr lang="en-US" altLang="en-US" dirty="0"/>
              <a:t>Recent trend to place multiple processor cores on same physical chip</a:t>
            </a:r>
          </a:p>
          <a:p>
            <a:r>
              <a:rPr lang="en-US" altLang="en-US" dirty="0"/>
              <a:t>Faster and consumes less power</a:t>
            </a:r>
          </a:p>
          <a:p>
            <a:r>
              <a:rPr lang="en-US" altLang="en-US" dirty="0"/>
              <a:t>Multiple threads per core also growing</a:t>
            </a:r>
          </a:p>
          <a:p>
            <a:pPr lvl="1"/>
            <a:r>
              <a:rPr lang="en-US" altLang="en-US" dirty="0"/>
              <a:t>Takes advantage of memory stall to make progress on another thread while memory retrieve happens</a:t>
            </a:r>
          </a:p>
          <a:p>
            <a:r>
              <a:rPr lang="en-US" altLang="en-US" dirty="0"/>
              <a:t>Figure</a:t>
            </a:r>
          </a:p>
          <a:p>
            <a:pPr lvl="1"/>
            <a:endParaRPr lang="en-US" altLang="en-US" dirty="0"/>
          </a:p>
          <a:p>
            <a:pPr lvl="1">
              <a:buFont typeface="Monotype Sorts" pitchFamily="-84" charset="2"/>
              <a:buNone/>
            </a:pPr>
            <a:r>
              <a:rPr lang="en-US" altLang="en-US" dirty="0"/>
              <a:t> </a:t>
            </a:r>
          </a:p>
        </p:txBody>
      </p:sp>
      <p:pic>
        <p:nvPicPr>
          <p:cNvPr id="72707" name="Picture 1">
            <a:extLst>
              <a:ext uri="{FF2B5EF4-FFF2-40B4-BE49-F238E27FC236}">
                <a16:creationId xmlns:a16="http://schemas.microsoft.com/office/drawing/2014/main" id="{0F6CBE17-826B-42D1-8128-EDC6A8A708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4737" y="3286760"/>
            <a:ext cx="5733565" cy="140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Multithreaded Multicore System </a:t>
            </a:r>
            <a:r>
              <a:rPr lang="en-US" altLang="en-US" dirty="0">
                <a:highlight>
                  <a:srgbClr val="FFFF00"/>
                </a:highlight>
              </a:rPr>
              <a:t>(Self Study)</a:t>
            </a:r>
            <a:endParaRPr lang="en-US" altLang="en-US" dirty="0"/>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kumimoji="0" lang="en-US" altLang="en-US" dirty="0"/>
              <a:t>Each core has &gt; 1 hardware threads. </a:t>
            </a:r>
          </a:p>
          <a:p>
            <a:r>
              <a:rPr kumimoji="0" lang="en-US" altLang="en-US" dirty="0"/>
              <a:t>If one thread has a memory stall, switch to another thread!</a:t>
            </a:r>
          </a:p>
          <a:p>
            <a:r>
              <a:rPr kumimoji="0" lang="en-US" altLang="en-US" dirty="0"/>
              <a:t>Figure</a:t>
            </a:r>
          </a:p>
          <a:p>
            <a:endParaRPr kumimoji="0" lang="en-US" altLang="en-US" dirty="0"/>
          </a:p>
          <a:p>
            <a:endParaRPr kumimoji="0" lang="en-US" altLang="en-US" dirty="0"/>
          </a:p>
          <a:p>
            <a:pPr>
              <a:spcBef>
                <a:spcPct val="0"/>
              </a:spcBef>
              <a:buClrTx/>
              <a:buSzTx/>
              <a:buFontTx/>
              <a:buNone/>
            </a:pPr>
            <a:endParaRPr kumimoji="0" lang="en-US" altLang="en-US" dirty="0"/>
          </a:p>
          <a:p>
            <a:endParaRPr lang="en-US" altLang="en-US" dirty="0"/>
          </a:p>
        </p:txBody>
      </p:sp>
      <p:pic>
        <p:nvPicPr>
          <p:cNvPr id="4" name="Picture 2">
            <a:extLst>
              <a:ext uri="{FF2B5EF4-FFF2-40B4-BE49-F238E27FC236}">
                <a16:creationId xmlns:a16="http://schemas.microsoft.com/office/drawing/2014/main" id="{5E06ED42-4179-4AE5-A555-4A87568625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80" y="2408059"/>
            <a:ext cx="5927090" cy="144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828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id="{A98C968A-AF4F-450D-BAED-792FA6118868}"/>
              </a:ext>
            </a:extLst>
          </p:cNvPr>
          <p:cNvSpPr>
            <a:spLocks noGrp="1"/>
          </p:cNvSpPr>
          <p:nvPr>
            <p:ph idx="1"/>
          </p:nvPr>
        </p:nvSpPr>
        <p:spPr>
          <a:xfrm>
            <a:off x="806450" y="1046480"/>
            <a:ext cx="3775075" cy="4524693"/>
          </a:xfrm>
        </p:spPr>
        <p:txBody>
          <a:bodyPr/>
          <a:lstStyle/>
          <a:p>
            <a:r>
              <a:rPr lang="en-US" altLang="en-US" b="1" dirty="0"/>
              <a:t>Chip-multithreading</a:t>
            </a:r>
            <a:r>
              <a:rPr lang="en-US" altLang="en-US" dirty="0"/>
              <a:t> (CMT) assigns each core multiple hardware threads. (Intel refers to this as </a:t>
            </a:r>
            <a:r>
              <a:rPr lang="en-US" altLang="en-US" b="1" dirty="0"/>
              <a:t>hyperthreading</a:t>
            </a:r>
            <a:r>
              <a:rPr lang="en-US" altLang="en-US" dirty="0"/>
              <a:t>.)</a:t>
            </a:r>
            <a:br>
              <a:rPr lang="en-US" altLang="en-US" dirty="0"/>
            </a:br>
            <a:br>
              <a:rPr lang="en-US" altLang="en-US" dirty="0"/>
            </a:br>
            <a:br>
              <a:rPr lang="en-US" altLang="en-US" dirty="0"/>
            </a:br>
            <a:br>
              <a:rPr lang="en-US" altLang="en-US" dirty="0"/>
            </a:br>
            <a:endParaRPr lang="en-US" altLang="en-US" dirty="0"/>
          </a:p>
          <a:p>
            <a:r>
              <a:rPr lang="en-US" altLang="en-US" dirty="0"/>
              <a:t>On a quad-core system with 2 hardware threads per core, the operating system sees 8 logical processors.</a:t>
            </a:r>
          </a:p>
          <a:p>
            <a:endParaRPr lang="en-US" altLang="en-US" dirty="0"/>
          </a:p>
        </p:txBody>
      </p:sp>
      <p:pic>
        <p:nvPicPr>
          <p:cNvPr id="76803" name="Picture 3">
            <a:extLst>
              <a:ext uri="{FF2B5EF4-FFF2-40B4-BE49-F238E27FC236}">
                <a16:creationId xmlns:a16="http://schemas.microsoft.com/office/drawing/2014/main" id="{DF01EFD5-3757-4F74-AA03-D72BD64181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2863" y="1229360"/>
            <a:ext cx="3284537" cy="475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4B1BCE2B-FB82-4DE4-8AC5-8A0BF114B3D4}"/>
              </a:ext>
            </a:extLst>
          </p:cNvPr>
          <p:cNvSpPr>
            <a:spLocks noGrp="1"/>
          </p:cNvSpPr>
          <p:nvPr>
            <p:ph type="title"/>
          </p:nvPr>
        </p:nvSpPr>
        <p:spPr>
          <a:xfrm>
            <a:off x="1166328" y="123751"/>
            <a:ext cx="7557796" cy="576262"/>
          </a:xfrm>
        </p:spPr>
        <p:txBody>
          <a:bodyPr/>
          <a:lstStyle/>
          <a:p>
            <a:pPr eaLnBrk="1" hangingPunct="1"/>
            <a:r>
              <a:rPr lang="en-US" altLang="en-US" dirty="0"/>
              <a:t>Multithreaded Multicore System </a:t>
            </a:r>
            <a:r>
              <a:rPr lang="en-US" altLang="en-US" dirty="0">
                <a:highlight>
                  <a:srgbClr val="FFFF00"/>
                </a:highlight>
              </a:rPr>
              <a:t>(Self Study)</a:t>
            </a:r>
            <a:endParaRPr lang="en-US"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2A2F406-D6BE-4B79-BE65-E498FF964134}"/>
              </a:ext>
            </a:extLst>
          </p:cNvPr>
          <p:cNvSpPr>
            <a:spLocks noGrp="1"/>
          </p:cNvSpPr>
          <p:nvPr>
            <p:ph type="title"/>
          </p:nvPr>
        </p:nvSpPr>
        <p:spPr>
          <a:xfrm>
            <a:off x="1045032" y="123751"/>
            <a:ext cx="7809722" cy="576262"/>
          </a:xfrm>
        </p:spPr>
        <p:txBody>
          <a:bodyPr/>
          <a:lstStyle/>
          <a:p>
            <a:r>
              <a:rPr lang="en-US" altLang="en-US" dirty="0"/>
              <a:t>Multithreaded Multicore System </a:t>
            </a:r>
            <a:r>
              <a:rPr lang="en-US" altLang="en-US" dirty="0">
                <a:highlight>
                  <a:srgbClr val="FFFF00"/>
                </a:highlight>
              </a:rPr>
              <a:t>(Self Study)</a:t>
            </a:r>
            <a:endParaRPr lang="en-US" altLang="en-US" dirty="0"/>
          </a:p>
        </p:txBody>
      </p:sp>
      <p:sp>
        <p:nvSpPr>
          <p:cNvPr id="77826" name="Content Placeholder 2">
            <a:extLst>
              <a:ext uri="{FF2B5EF4-FFF2-40B4-BE49-F238E27FC236}">
                <a16:creationId xmlns:a16="http://schemas.microsoft.com/office/drawing/2014/main" id="{1282DD5F-B7F7-4A28-B908-F260F89F83FA}"/>
              </a:ext>
            </a:extLst>
          </p:cNvPr>
          <p:cNvSpPr>
            <a:spLocks noGrp="1"/>
          </p:cNvSpPr>
          <p:nvPr>
            <p:ph idx="1"/>
          </p:nvPr>
        </p:nvSpPr>
        <p:spPr>
          <a:xfrm>
            <a:off x="774442" y="1260475"/>
            <a:ext cx="3173672" cy="4530725"/>
          </a:xfrm>
        </p:spPr>
        <p:txBody>
          <a:bodyPr/>
          <a:lstStyle/>
          <a:p>
            <a:r>
              <a:rPr lang="en-US" altLang="en-US" dirty="0"/>
              <a:t>Two levels of scheduling:</a:t>
            </a:r>
            <a:br>
              <a:rPr lang="en-US" altLang="en-US" dirty="0"/>
            </a:br>
            <a:endParaRPr lang="en-US" altLang="en-US" dirty="0"/>
          </a:p>
          <a:p>
            <a:pPr lvl="1">
              <a:buFont typeface="Arial" panose="020B0604020202020204" pitchFamily="34" charset="0"/>
              <a:buAutoNum type="arabicPeriod"/>
            </a:pPr>
            <a:r>
              <a:rPr lang="en-US" altLang="en-US" dirty="0"/>
              <a:t>The operating system deciding which software thread to run on a logical CPU</a:t>
            </a:r>
            <a:br>
              <a:rPr lang="en-US" altLang="en-US" dirty="0"/>
            </a:br>
            <a:br>
              <a:rPr lang="en-US" altLang="en-US" dirty="0"/>
            </a:br>
            <a:endParaRPr lang="en-US" altLang="en-US" dirty="0"/>
          </a:p>
          <a:p>
            <a:pPr lvl="1">
              <a:buFont typeface="Arial" panose="020B0604020202020204" pitchFamily="34" charset="0"/>
              <a:buAutoNum type="arabicPeriod"/>
            </a:pPr>
            <a:r>
              <a:rPr lang="en-US" altLang="en-US" dirty="0"/>
              <a:t>How each core decides which hardware thread to run on the physical core.</a:t>
            </a:r>
            <a:br>
              <a:rPr lang="en-US" altLang="en-US" dirty="0"/>
            </a:br>
            <a:br>
              <a:rPr lang="en-US" altLang="en-US" dirty="0"/>
            </a:br>
            <a:br>
              <a:rPr lang="en-US" altLang="en-US" dirty="0"/>
            </a:br>
            <a:endParaRPr lang="en-US" altLang="en-US" dirty="0"/>
          </a:p>
        </p:txBody>
      </p:sp>
      <p:pic>
        <p:nvPicPr>
          <p:cNvPr id="77827" name="Picture 4">
            <a:extLst>
              <a:ext uri="{FF2B5EF4-FFF2-40B4-BE49-F238E27FC236}">
                <a16:creationId xmlns:a16="http://schemas.microsoft.com/office/drawing/2014/main" id="{CDFC70F4-8A1C-480B-820D-DE1F116FFD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8113" y="1190625"/>
            <a:ext cx="508793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54839094-C3D3-496D-831C-D61F7F14A2B2}"/>
              </a:ext>
            </a:extLst>
          </p:cNvPr>
          <p:cNvSpPr>
            <a:spLocks noGrp="1" noChangeArrowheads="1"/>
          </p:cNvSpPr>
          <p:nvPr>
            <p:ph type="title"/>
          </p:nvPr>
        </p:nvSpPr>
        <p:spPr>
          <a:xfrm>
            <a:off x="1075512" y="121920"/>
            <a:ext cx="7917024" cy="566312"/>
          </a:xfrm>
        </p:spPr>
        <p:txBody>
          <a:bodyPr/>
          <a:lstStyle/>
          <a:p>
            <a:pPr eaLnBrk="1" hangingPunct="1"/>
            <a:r>
              <a:rPr lang="en-US" altLang="en-US" sz="2400" dirty="0"/>
              <a:t>Multiple-Processor Scheduling – Load Balancing </a:t>
            </a:r>
            <a:r>
              <a:rPr lang="en-US" altLang="en-US" sz="2400" dirty="0">
                <a:highlight>
                  <a:srgbClr val="FFFF00"/>
                </a:highlight>
              </a:rPr>
              <a:t>(Self Study)</a:t>
            </a:r>
            <a:endParaRPr lang="en-US" altLang="en-US" sz="2400" dirty="0"/>
          </a:p>
        </p:txBody>
      </p:sp>
      <p:sp>
        <p:nvSpPr>
          <p:cNvPr id="78850" name="Rectangle 3">
            <a:extLst>
              <a:ext uri="{FF2B5EF4-FFF2-40B4-BE49-F238E27FC236}">
                <a16:creationId xmlns:a16="http://schemas.microsoft.com/office/drawing/2014/main" id="{820781A6-111F-4348-AA18-D0475B89840C}"/>
              </a:ext>
            </a:extLst>
          </p:cNvPr>
          <p:cNvSpPr>
            <a:spLocks noGrp="1" noChangeArrowheads="1"/>
          </p:cNvSpPr>
          <p:nvPr>
            <p:ph type="body" idx="1"/>
          </p:nvPr>
        </p:nvSpPr>
        <p:spPr>
          <a:xfrm>
            <a:off x="765109" y="1030289"/>
            <a:ext cx="7200331" cy="4699952"/>
          </a:xfrm>
        </p:spPr>
        <p:txBody>
          <a:bodyPr/>
          <a:lstStyle/>
          <a:p>
            <a:r>
              <a:rPr lang="en-US" altLang="en-US" dirty="0"/>
              <a:t>If SMP, need to keep all CPUs loaded for efficiency</a:t>
            </a:r>
          </a:p>
          <a:p>
            <a:r>
              <a:rPr lang="en-US" altLang="en-US" b="1" dirty="0">
                <a:solidFill>
                  <a:srgbClr val="006699"/>
                </a:solidFill>
                <a:latin typeface="+mj-lt"/>
              </a:rPr>
              <a:t>Load</a:t>
            </a:r>
            <a:r>
              <a:rPr lang="en-US" altLang="en-US" b="1" dirty="0">
                <a:solidFill>
                  <a:srgbClr val="3366FF"/>
                </a:solidFill>
              </a:rPr>
              <a:t> </a:t>
            </a:r>
            <a:r>
              <a:rPr lang="en-US" altLang="en-US" b="1" dirty="0">
                <a:solidFill>
                  <a:srgbClr val="006699"/>
                </a:solidFill>
                <a:latin typeface="+mj-lt"/>
              </a:rPr>
              <a:t>balancing</a:t>
            </a:r>
            <a:r>
              <a:rPr lang="en-US" altLang="en-US" b="1" dirty="0">
                <a:solidFill>
                  <a:srgbClr val="3366FF"/>
                </a:solidFill>
              </a:rPr>
              <a:t> </a:t>
            </a:r>
            <a:r>
              <a:rPr lang="en-US" altLang="en-US" dirty="0"/>
              <a:t>attempts to keep workload evenly distributed</a:t>
            </a:r>
          </a:p>
          <a:p>
            <a:r>
              <a:rPr lang="en-US" altLang="en-US" b="1" dirty="0">
                <a:solidFill>
                  <a:srgbClr val="006699"/>
                </a:solidFill>
                <a:latin typeface="+mj-lt"/>
              </a:rPr>
              <a:t>Push</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periodic task checks load on each processor, and if found pushes task from overloaded CPU to other CPUs</a:t>
            </a:r>
            <a:endParaRPr lang="en-US" altLang="en-US" b="1" dirty="0">
              <a:solidFill>
                <a:srgbClr val="3366FF"/>
              </a:solidFill>
            </a:endParaRPr>
          </a:p>
          <a:p>
            <a:r>
              <a:rPr lang="en-US" altLang="en-US" b="1" dirty="0">
                <a:solidFill>
                  <a:srgbClr val="006699"/>
                </a:solidFill>
                <a:latin typeface="+mj-lt"/>
              </a:rPr>
              <a:t>Pull</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idle processors pulls waiting task from busy processor</a:t>
            </a:r>
          </a:p>
          <a:p>
            <a:endParaRPr lang="en-US" altLang="en-US" sz="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4A39CD83-8114-4F93-99FA-773F54549A49}"/>
              </a:ext>
            </a:extLst>
          </p:cNvPr>
          <p:cNvSpPr>
            <a:spLocks noGrp="1" noChangeArrowheads="1"/>
          </p:cNvSpPr>
          <p:nvPr>
            <p:ph type="title"/>
          </p:nvPr>
        </p:nvSpPr>
        <p:spPr>
          <a:xfrm>
            <a:off x="982028" y="142240"/>
            <a:ext cx="8253411" cy="535832"/>
          </a:xfrm>
        </p:spPr>
        <p:txBody>
          <a:bodyPr/>
          <a:lstStyle/>
          <a:p>
            <a:pPr eaLnBrk="1" hangingPunct="1"/>
            <a:r>
              <a:rPr lang="en-US" altLang="en-US" sz="2400" dirty="0"/>
              <a:t>Multiple-Processor Scheduling – Processor Affinity</a:t>
            </a:r>
            <a:br>
              <a:rPr lang="en-US" altLang="en-US" sz="2400" dirty="0"/>
            </a:br>
            <a:r>
              <a:rPr lang="en-US" altLang="en-US" sz="2400" dirty="0">
                <a:highlight>
                  <a:srgbClr val="FFFF00"/>
                </a:highlight>
              </a:rPr>
              <a:t>(Self Study)</a:t>
            </a:r>
            <a:endParaRPr lang="en-US" altLang="en-US" sz="2400" dirty="0"/>
          </a:p>
        </p:txBody>
      </p:sp>
      <p:sp>
        <p:nvSpPr>
          <p:cNvPr id="80898" name="Rectangle 3">
            <a:extLst>
              <a:ext uri="{FF2B5EF4-FFF2-40B4-BE49-F238E27FC236}">
                <a16:creationId xmlns:a16="http://schemas.microsoft.com/office/drawing/2014/main" id="{94EFBBBE-DEF2-46B3-983A-153F37FA81BA}"/>
              </a:ext>
            </a:extLst>
          </p:cNvPr>
          <p:cNvSpPr>
            <a:spLocks noGrp="1" noChangeArrowheads="1"/>
          </p:cNvSpPr>
          <p:nvPr>
            <p:ph type="body" idx="1"/>
          </p:nvPr>
        </p:nvSpPr>
        <p:spPr>
          <a:xfrm>
            <a:off x="774441" y="1070928"/>
            <a:ext cx="7763069" cy="4808537"/>
          </a:xfrm>
        </p:spPr>
        <p:txBody>
          <a:bodyPr/>
          <a:lstStyle/>
          <a:p>
            <a:r>
              <a:rPr lang="en-US" altLang="en-US" dirty="0"/>
              <a:t>When a thread has been running on one processor, the cache contents of that processor stores the memory accesses by that thread.</a:t>
            </a:r>
          </a:p>
          <a:p>
            <a:r>
              <a:rPr lang="en-US" altLang="en-US" dirty="0"/>
              <a:t>We refer to this as a thread having affinity for a processor (i.e., “processor affinity”)</a:t>
            </a:r>
          </a:p>
          <a:p>
            <a:r>
              <a:rPr lang="en-US" altLang="en-US" dirty="0"/>
              <a:t>Load balancing may affect processor affinity as a thread may be moved from one processor to another to balance loads, yet that thread loses the contents of what it had in the cache of the processor it was moved off of.</a:t>
            </a:r>
          </a:p>
          <a:p>
            <a:r>
              <a:rPr lang="en-US" altLang="en-US" b="1" dirty="0"/>
              <a:t>Soft affinity </a:t>
            </a:r>
            <a:r>
              <a:rPr lang="en-US" altLang="en-US" dirty="0"/>
              <a:t>– the operating system attempts to keep a thread running on the same processor, but no guarantees.</a:t>
            </a:r>
          </a:p>
          <a:p>
            <a:r>
              <a:rPr lang="en-US" altLang="en-US" b="1" dirty="0"/>
              <a:t>Hard affinity </a:t>
            </a:r>
            <a:r>
              <a:rPr lang="en-US" altLang="en-US" dirty="0"/>
              <a:t>– allows a process to specify a set of processors it may run on.</a:t>
            </a:r>
          </a:p>
          <a:p>
            <a:endParaRPr lang="en-US" altLang="en-US" sz="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FF506B49-8507-4B53-82D1-3323C7D17F8E}"/>
              </a:ext>
            </a:extLst>
          </p:cNvPr>
          <p:cNvSpPr>
            <a:spLocks noGrp="1"/>
          </p:cNvSpPr>
          <p:nvPr>
            <p:ph type="title"/>
          </p:nvPr>
        </p:nvSpPr>
        <p:spPr>
          <a:xfrm>
            <a:off x="1119188" y="91440"/>
            <a:ext cx="7567612" cy="653468"/>
          </a:xfrm>
        </p:spPr>
        <p:txBody>
          <a:bodyPr/>
          <a:lstStyle/>
          <a:p>
            <a:pPr eaLnBrk="1" hangingPunct="1"/>
            <a:r>
              <a:rPr lang="en-US" altLang="en-US" dirty="0"/>
              <a:t>NUMA and CPU Scheduling</a:t>
            </a:r>
            <a:br>
              <a:rPr lang="en-US" altLang="en-US" dirty="0"/>
            </a:br>
            <a:r>
              <a:rPr lang="en-US" altLang="en-US" dirty="0">
                <a:highlight>
                  <a:srgbClr val="FFFF00"/>
                </a:highlight>
              </a:rPr>
              <a:t>(Self Study)</a:t>
            </a:r>
            <a:endParaRPr lang="en-US" altLang="en-US" dirty="0"/>
          </a:p>
        </p:txBody>
      </p:sp>
      <p:pic>
        <p:nvPicPr>
          <p:cNvPr id="82946" name="Picture 1" descr="6_09.pdf">
            <a:extLst>
              <a:ext uri="{FF2B5EF4-FFF2-40B4-BE49-F238E27FC236}">
                <a16:creationId xmlns:a16="http://schemas.microsoft.com/office/drawing/2014/main" id="{980E063E-45DD-4BA6-BC11-815B31E3F0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8012" y="1869440"/>
            <a:ext cx="6021063" cy="366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a:extLst>
              <a:ext uri="{FF2B5EF4-FFF2-40B4-BE49-F238E27FC236}">
                <a16:creationId xmlns:a16="http://schemas.microsoft.com/office/drawing/2014/main" id="{D8060294-AB44-4240-A269-8D0E3CF3A7C3}"/>
              </a:ext>
            </a:extLst>
          </p:cNvPr>
          <p:cNvSpPr txBox="1">
            <a:spLocks noChangeArrowheads="1"/>
          </p:cNvSpPr>
          <p:nvPr/>
        </p:nvSpPr>
        <p:spPr bwMode="auto">
          <a:xfrm>
            <a:off x="1119187" y="1049973"/>
            <a:ext cx="7278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mn-lt"/>
              </a:rPr>
              <a:t>If the operating system is </a:t>
            </a:r>
            <a:r>
              <a:rPr kumimoji="0" lang="en-US" altLang="en-US" b="1" dirty="0">
                <a:latin typeface="+mn-lt"/>
              </a:rPr>
              <a:t>NUMA-aware</a:t>
            </a:r>
            <a:r>
              <a:rPr kumimoji="0" lang="en-US" altLang="en-US" dirty="0">
                <a:latin typeface="+mn-lt"/>
              </a:rPr>
              <a:t>, it will assign memory closes to the CPU the thread is running on.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AC8CABCD-F408-4385-AC6D-CB5E8038C31B}"/>
              </a:ext>
            </a:extLst>
          </p:cNvPr>
          <p:cNvSpPr>
            <a:spLocks noGrp="1" noChangeArrowheads="1"/>
          </p:cNvSpPr>
          <p:nvPr>
            <p:ph type="title"/>
          </p:nvPr>
        </p:nvSpPr>
        <p:spPr>
          <a:xfrm>
            <a:off x="457200" y="223450"/>
            <a:ext cx="8229600" cy="576262"/>
          </a:xfrm>
        </p:spPr>
        <p:txBody>
          <a:bodyPr/>
          <a:lstStyle/>
          <a:p>
            <a:pPr eaLnBrk="1" hangingPunct="1"/>
            <a:r>
              <a:rPr lang="en-US" altLang="en-US" dirty="0"/>
              <a:t>Basic Concepts</a:t>
            </a:r>
          </a:p>
        </p:txBody>
      </p:sp>
      <p:sp>
        <p:nvSpPr>
          <p:cNvPr id="11266" name="Rectangle 3">
            <a:extLst>
              <a:ext uri="{FF2B5EF4-FFF2-40B4-BE49-F238E27FC236}">
                <a16:creationId xmlns:a16="http://schemas.microsoft.com/office/drawing/2014/main" id="{B2D356C4-1B27-4D4C-8A80-D241E2CD7B36}"/>
              </a:ext>
            </a:extLst>
          </p:cNvPr>
          <p:cNvSpPr>
            <a:spLocks noGrp="1" noChangeArrowheads="1"/>
          </p:cNvSpPr>
          <p:nvPr>
            <p:ph type="body" idx="1"/>
          </p:nvPr>
        </p:nvSpPr>
        <p:spPr>
          <a:xfrm>
            <a:off x="841375" y="1274763"/>
            <a:ext cx="3978275" cy="5057775"/>
          </a:xfrm>
        </p:spPr>
        <p:txBody>
          <a:bodyPr/>
          <a:lstStyle/>
          <a:p>
            <a:r>
              <a:rPr lang="en-US" altLang="en-US" dirty="0"/>
              <a:t>Maximum CPU utilization obtained with multiprogramming</a:t>
            </a:r>
          </a:p>
          <a:p>
            <a:r>
              <a:rPr lang="en-US" altLang="en-US" dirty="0"/>
              <a:t>CPU–I/O Burst Cycle – Process execution consists of a </a:t>
            </a:r>
            <a:r>
              <a:rPr lang="en-US" altLang="en-US" b="1" dirty="0">
                <a:solidFill>
                  <a:srgbClr val="006699"/>
                </a:solidFill>
                <a:latin typeface="+mj-lt"/>
              </a:rPr>
              <a:t>cycle</a:t>
            </a:r>
            <a:r>
              <a:rPr lang="en-US" altLang="en-US" dirty="0"/>
              <a:t> of CPU execution and I/O wait</a:t>
            </a:r>
          </a:p>
          <a:p>
            <a:r>
              <a:rPr lang="en-US" altLang="en-US" b="1" dirty="0">
                <a:solidFill>
                  <a:srgbClr val="006699"/>
                </a:solidFill>
                <a:latin typeface="+mj-lt"/>
              </a:rPr>
              <a:t>CPU</a:t>
            </a:r>
            <a:r>
              <a:rPr lang="en-US" altLang="en-US" b="1" dirty="0">
                <a:solidFill>
                  <a:srgbClr val="3366FF"/>
                </a:solidFill>
              </a:rPr>
              <a:t> </a:t>
            </a:r>
            <a:r>
              <a:rPr lang="en-US" altLang="en-US" b="1" dirty="0">
                <a:solidFill>
                  <a:srgbClr val="006699"/>
                </a:solidFill>
                <a:latin typeface="+mj-lt"/>
              </a:rPr>
              <a:t>burst</a:t>
            </a:r>
            <a:r>
              <a:rPr lang="en-US" altLang="en-US" b="1" dirty="0">
                <a:solidFill>
                  <a:srgbClr val="3366FF"/>
                </a:solidFill>
              </a:rPr>
              <a:t> </a:t>
            </a:r>
            <a:r>
              <a:rPr lang="en-US" altLang="en-US" dirty="0"/>
              <a:t>followed by </a:t>
            </a:r>
            <a:r>
              <a:rPr lang="en-US" altLang="en-US" b="1" dirty="0">
                <a:solidFill>
                  <a:srgbClr val="006699"/>
                </a:solidFill>
                <a:latin typeface="+mj-lt"/>
              </a:rPr>
              <a:t>I/O burst</a:t>
            </a:r>
          </a:p>
          <a:p>
            <a:r>
              <a:rPr lang="en-US" altLang="en-US" dirty="0"/>
              <a:t>CPU burst distribution is of main concern</a:t>
            </a:r>
          </a:p>
          <a:p>
            <a:pPr>
              <a:buFont typeface="Monotype Sorts" pitchFamily="-84" charset="2"/>
              <a:buNone/>
            </a:pPr>
            <a:endParaRPr lang="en-US" altLang="en-US" dirty="0"/>
          </a:p>
        </p:txBody>
      </p:sp>
      <p:pic>
        <p:nvPicPr>
          <p:cNvPr id="11267" name="Picture 1">
            <a:extLst>
              <a:ext uri="{FF2B5EF4-FFF2-40B4-BE49-F238E27FC236}">
                <a16:creationId xmlns:a16="http://schemas.microsoft.com/office/drawing/2014/main" id="{42D4194B-20FB-49DE-95E2-D3F1F7D61B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6388" y="1169988"/>
            <a:ext cx="26035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B42CDA91-CA75-4216-8ED6-3B418AAF9D59}"/>
              </a:ext>
            </a:extLst>
          </p:cNvPr>
          <p:cNvSpPr>
            <a:spLocks noGrp="1"/>
          </p:cNvSpPr>
          <p:nvPr>
            <p:ph type="title"/>
          </p:nvPr>
        </p:nvSpPr>
        <p:spPr>
          <a:xfrm>
            <a:off x="865188" y="140547"/>
            <a:ext cx="7821612" cy="576262"/>
          </a:xfrm>
        </p:spPr>
        <p:txBody>
          <a:bodyPr/>
          <a:lstStyle/>
          <a:p>
            <a:pPr eaLnBrk="1" hangingPunct="1"/>
            <a:r>
              <a:rPr lang="en-US" altLang="en-US" dirty="0"/>
              <a:t>Real-Time CPU Scheduling</a:t>
            </a:r>
          </a:p>
        </p:txBody>
      </p:sp>
      <p:sp>
        <p:nvSpPr>
          <p:cNvPr id="84994" name="Content Placeholder 2">
            <a:extLst>
              <a:ext uri="{FF2B5EF4-FFF2-40B4-BE49-F238E27FC236}">
                <a16:creationId xmlns:a16="http://schemas.microsoft.com/office/drawing/2014/main" id="{6D35042C-FEBC-4B02-841F-FAC1FF000AE9}"/>
              </a:ext>
            </a:extLst>
          </p:cNvPr>
          <p:cNvSpPr>
            <a:spLocks noGrp="1"/>
          </p:cNvSpPr>
          <p:nvPr>
            <p:ph idx="1"/>
          </p:nvPr>
        </p:nvSpPr>
        <p:spPr>
          <a:xfrm>
            <a:off x="806450" y="1005840"/>
            <a:ext cx="7740391" cy="4575493"/>
          </a:xfrm>
        </p:spPr>
        <p:txBody>
          <a:bodyPr/>
          <a:lstStyle/>
          <a:p>
            <a:r>
              <a:rPr lang="en-US" altLang="en-US" dirty="0"/>
              <a:t>Can present obvious challenges</a:t>
            </a:r>
          </a:p>
          <a:p>
            <a:r>
              <a:rPr lang="en-US" altLang="en-US" b="1" dirty="0">
                <a:solidFill>
                  <a:srgbClr val="006699"/>
                </a:solidFill>
                <a:latin typeface="+mj-lt"/>
              </a:rPr>
              <a:t>Soft real-time systems </a:t>
            </a:r>
            <a:r>
              <a:rPr lang="en-US" altLang="en-US" dirty="0"/>
              <a:t>– Critical real-time tasks have the highest priority, but no guarantee as to when tasks will be scheduled</a:t>
            </a:r>
          </a:p>
          <a:p>
            <a:r>
              <a:rPr lang="en-US" altLang="en-US" b="1" dirty="0">
                <a:solidFill>
                  <a:srgbClr val="006699"/>
                </a:solidFill>
                <a:latin typeface="+mj-lt"/>
              </a:rPr>
              <a:t>Hard real-time systems – task must be serviced by its deadline</a:t>
            </a:r>
          </a:p>
          <a:p>
            <a:pPr lvl="1">
              <a:buFont typeface="Monotype Sorts" pitchFamily="-84" charset="2"/>
              <a:buNone/>
            </a:pPr>
            <a:r>
              <a:rPr lang="en-US" altLang="en-US" b="1" dirty="0">
                <a:solidFill>
                  <a:srgbClr val="006699"/>
                </a:solidFill>
                <a:latin typeface="+mj-lt"/>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5465B525-CEEC-49C9-B033-5A403A5B5548}"/>
              </a:ext>
            </a:extLst>
          </p:cNvPr>
          <p:cNvSpPr>
            <a:spLocks noGrp="1"/>
          </p:cNvSpPr>
          <p:nvPr>
            <p:ph type="title"/>
          </p:nvPr>
        </p:nvSpPr>
        <p:spPr>
          <a:xfrm>
            <a:off x="865188" y="120227"/>
            <a:ext cx="7821612" cy="576262"/>
          </a:xfrm>
        </p:spPr>
        <p:txBody>
          <a:bodyPr/>
          <a:lstStyle/>
          <a:p>
            <a:pPr eaLnBrk="1" hangingPunct="1"/>
            <a:r>
              <a:rPr lang="en-US" altLang="en-US" dirty="0"/>
              <a:t>Real-Time CPU Scheduling</a:t>
            </a:r>
          </a:p>
        </p:txBody>
      </p:sp>
      <p:sp>
        <p:nvSpPr>
          <p:cNvPr id="87042" name="Content Placeholder 2">
            <a:extLst>
              <a:ext uri="{FF2B5EF4-FFF2-40B4-BE49-F238E27FC236}">
                <a16:creationId xmlns:a16="http://schemas.microsoft.com/office/drawing/2014/main" id="{F36B9134-1F9A-43F2-AE53-CEC7281025B7}"/>
              </a:ext>
            </a:extLst>
          </p:cNvPr>
          <p:cNvSpPr>
            <a:spLocks noGrp="1"/>
          </p:cNvSpPr>
          <p:nvPr>
            <p:ph idx="1"/>
          </p:nvPr>
        </p:nvSpPr>
        <p:spPr>
          <a:xfrm>
            <a:off x="806450" y="1097280"/>
            <a:ext cx="3552825" cy="4585653"/>
          </a:xfrm>
        </p:spPr>
        <p:txBody>
          <a:bodyPr/>
          <a:lstStyle/>
          <a:p>
            <a:r>
              <a:rPr lang="en-US" altLang="en-US" dirty="0"/>
              <a:t>Event latency – the amount of time that elapses from when an event occurs to when it is serviced.</a:t>
            </a:r>
          </a:p>
          <a:p>
            <a:r>
              <a:rPr lang="en-US" altLang="en-US" dirty="0"/>
              <a:t>Two types of latencies affect performance</a:t>
            </a:r>
          </a:p>
          <a:p>
            <a:pPr lvl="1">
              <a:buFont typeface="Arial" panose="020B0604020202020204" pitchFamily="34" charset="0"/>
              <a:buAutoNum type="arabicPeriod"/>
            </a:pPr>
            <a:r>
              <a:rPr lang="en-US" altLang="en-US" dirty="0"/>
              <a:t> </a:t>
            </a:r>
            <a:r>
              <a:rPr lang="en-US" altLang="en-US" b="1" dirty="0"/>
              <a:t>Interrupt latency </a:t>
            </a:r>
            <a:r>
              <a:rPr lang="en-US" altLang="en-US" dirty="0"/>
              <a:t>– time from arrival of interrupt to start of routine that services interrupt</a:t>
            </a:r>
          </a:p>
          <a:p>
            <a:pPr lvl="1">
              <a:buFont typeface="Arial" panose="020B0604020202020204" pitchFamily="34" charset="0"/>
              <a:buAutoNum type="arabicPeriod"/>
            </a:pPr>
            <a:r>
              <a:rPr lang="en-US" altLang="en-US" dirty="0"/>
              <a:t> </a:t>
            </a:r>
            <a:r>
              <a:rPr lang="en-US" altLang="en-US" b="1" dirty="0"/>
              <a:t>Dispatch latency </a:t>
            </a:r>
            <a:r>
              <a:rPr lang="en-US" altLang="en-US" dirty="0"/>
              <a:t>– time for schedule to take current process off CPU and switch to another</a:t>
            </a:r>
          </a:p>
          <a:p>
            <a:endParaRPr lang="en-US" altLang="en-US" dirty="0"/>
          </a:p>
          <a:p>
            <a:pPr lvl="1">
              <a:buFont typeface="Monotype Sorts" pitchFamily="-84" charset="2"/>
              <a:buNone/>
            </a:pPr>
            <a:r>
              <a:rPr lang="en-US" altLang="en-US" dirty="0"/>
              <a:t> </a:t>
            </a:r>
          </a:p>
        </p:txBody>
      </p:sp>
      <p:pic>
        <p:nvPicPr>
          <p:cNvPr id="87043" name="Picture 1">
            <a:extLst>
              <a:ext uri="{FF2B5EF4-FFF2-40B4-BE49-F238E27FC236}">
                <a16:creationId xmlns:a16="http://schemas.microsoft.com/office/drawing/2014/main" id="{A386168D-0ECB-4C78-B843-BF56135FA5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2084705"/>
            <a:ext cx="35814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34CD1F8D-2BA1-4930-8ADE-493EC0B780E9}"/>
              </a:ext>
            </a:extLst>
          </p:cNvPr>
          <p:cNvSpPr>
            <a:spLocks noGrp="1"/>
          </p:cNvSpPr>
          <p:nvPr>
            <p:ph type="title"/>
          </p:nvPr>
        </p:nvSpPr>
        <p:spPr>
          <a:xfrm>
            <a:off x="412750" y="147991"/>
            <a:ext cx="8229600" cy="576262"/>
          </a:xfrm>
        </p:spPr>
        <p:txBody>
          <a:bodyPr/>
          <a:lstStyle/>
          <a:p>
            <a:br>
              <a:rPr lang="en-US" altLang="en-US" dirty="0"/>
            </a:br>
            <a:r>
              <a:rPr lang="en-US" altLang="en-US" dirty="0"/>
              <a:t>Interrupt Latency</a:t>
            </a:r>
            <a:r>
              <a:rPr lang="en-US" altLang="en-US" dirty="0">
                <a:highlight>
                  <a:srgbClr val="FFFF00"/>
                </a:highlight>
              </a:rPr>
              <a:t> (Self Study)</a:t>
            </a:r>
            <a:endParaRPr lang="en-US" altLang="en-US" dirty="0"/>
          </a:p>
        </p:txBody>
      </p:sp>
      <p:pic>
        <p:nvPicPr>
          <p:cNvPr id="89090" name="Picture 2">
            <a:extLst>
              <a:ext uri="{FF2B5EF4-FFF2-40B4-BE49-F238E27FC236}">
                <a16:creationId xmlns:a16="http://schemas.microsoft.com/office/drawing/2014/main" id="{09F5D776-FF63-4BAD-8786-299294C2A9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6400" y="1452880"/>
            <a:ext cx="3800475" cy="358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AF98D939-2EF6-4D46-8A76-119BAF4701CB}"/>
              </a:ext>
            </a:extLst>
          </p:cNvPr>
          <p:cNvSpPr>
            <a:spLocks noGrp="1"/>
          </p:cNvSpPr>
          <p:nvPr>
            <p:ph type="title"/>
          </p:nvPr>
        </p:nvSpPr>
        <p:spPr>
          <a:xfrm>
            <a:off x="806450" y="104987"/>
            <a:ext cx="7821613" cy="576263"/>
          </a:xfrm>
        </p:spPr>
        <p:txBody>
          <a:bodyPr/>
          <a:lstStyle/>
          <a:p>
            <a:pPr eaLnBrk="1" hangingPunct="1"/>
            <a:br>
              <a:rPr lang="en-US" altLang="en-US" dirty="0"/>
            </a:br>
            <a:r>
              <a:rPr lang="en-US" altLang="en-US" dirty="0"/>
              <a:t>Dispatch Latency</a:t>
            </a:r>
            <a:r>
              <a:rPr lang="en-US" altLang="en-US" dirty="0">
                <a:highlight>
                  <a:srgbClr val="FFFF00"/>
                </a:highlight>
              </a:rPr>
              <a:t> (Self Study)</a:t>
            </a:r>
            <a:endParaRPr lang="en-US" altLang="en-US" dirty="0"/>
          </a:p>
        </p:txBody>
      </p:sp>
      <p:sp>
        <p:nvSpPr>
          <p:cNvPr id="90114" name="Content Placeholder 2">
            <a:extLst>
              <a:ext uri="{FF2B5EF4-FFF2-40B4-BE49-F238E27FC236}">
                <a16:creationId xmlns:a16="http://schemas.microsoft.com/office/drawing/2014/main" id="{A58C332A-91EF-45CE-B06A-911A62BC7AF8}"/>
              </a:ext>
            </a:extLst>
          </p:cNvPr>
          <p:cNvSpPr>
            <a:spLocks noGrp="1"/>
          </p:cNvSpPr>
          <p:nvPr>
            <p:ph idx="1"/>
          </p:nvPr>
        </p:nvSpPr>
        <p:spPr>
          <a:xfrm>
            <a:off x="806450" y="1097280"/>
            <a:ext cx="2633663" cy="4523105"/>
          </a:xfrm>
        </p:spPr>
        <p:txBody>
          <a:bodyPr/>
          <a:lstStyle/>
          <a:p>
            <a:r>
              <a:rPr lang="en-US" altLang="en-US" dirty="0"/>
              <a:t>Conflict phase of dispatch latency:</a:t>
            </a:r>
          </a:p>
          <a:p>
            <a:pPr lvl="1">
              <a:buFont typeface="Arial" panose="020B0604020202020204" pitchFamily="34" charset="0"/>
              <a:buAutoNum type="arabicPeriod"/>
            </a:pPr>
            <a:r>
              <a:rPr lang="en-US" altLang="en-US" dirty="0"/>
              <a:t>Preemption of any process running in kernel mode</a:t>
            </a:r>
          </a:p>
          <a:p>
            <a:pPr lvl="1">
              <a:buFont typeface="Arial" panose="020B0604020202020204" pitchFamily="34" charset="0"/>
              <a:buAutoNum type="arabicPeriod"/>
            </a:pPr>
            <a:r>
              <a:rPr lang="en-US" altLang="en-US" dirty="0"/>
              <a:t>Release by low-priority process of resources needed by high-priority processes</a:t>
            </a:r>
          </a:p>
          <a:p>
            <a:endParaRPr lang="en-US" altLang="en-US" dirty="0"/>
          </a:p>
          <a:p>
            <a:pPr lvl="1">
              <a:buFont typeface="Monotype Sorts" pitchFamily="-84" charset="2"/>
              <a:buNone/>
            </a:pPr>
            <a:r>
              <a:rPr lang="en-US" altLang="en-US" dirty="0"/>
              <a:t> </a:t>
            </a:r>
          </a:p>
        </p:txBody>
      </p:sp>
      <p:pic>
        <p:nvPicPr>
          <p:cNvPr id="90115" name="Picture 1">
            <a:extLst>
              <a:ext uri="{FF2B5EF4-FFF2-40B4-BE49-F238E27FC236}">
                <a16:creationId xmlns:a16="http://schemas.microsoft.com/office/drawing/2014/main" id="{3801CEAC-B75F-4F94-8E21-EDC032D4C0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4938" y="1746250"/>
            <a:ext cx="4462462"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A8DF052A-4F64-4782-BAE2-89E732E5E749}"/>
              </a:ext>
            </a:extLst>
          </p:cNvPr>
          <p:cNvSpPr>
            <a:spLocks noGrp="1"/>
          </p:cNvSpPr>
          <p:nvPr>
            <p:ph type="title"/>
          </p:nvPr>
        </p:nvSpPr>
        <p:spPr>
          <a:xfrm>
            <a:off x="865188" y="221827"/>
            <a:ext cx="7821612" cy="576262"/>
          </a:xfrm>
        </p:spPr>
        <p:txBody>
          <a:bodyPr/>
          <a:lstStyle/>
          <a:p>
            <a:pPr eaLnBrk="1" hangingPunct="1"/>
            <a:r>
              <a:rPr lang="en-US" altLang="en-US" dirty="0"/>
              <a:t>Priority-based Scheduling </a:t>
            </a:r>
            <a:r>
              <a:rPr lang="en-US" altLang="en-US" dirty="0">
                <a:highlight>
                  <a:srgbClr val="FFFF00"/>
                </a:highlight>
              </a:rPr>
              <a:t>(Self Study)</a:t>
            </a:r>
            <a:endParaRPr lang="en-US" altLang="en-US" dirty="0"/>
          </a:p>
        </p:txBody>
      </p:sp>
      <p:sp>
        <p:nvSpPr>
          <p:cNvPr id="92162" name="Content Placeholder 2">
            <a:extLst>
              <a:ext uri="{FF2B5EF4-FFF2-40B4-BE49-F238E27FC236}">
                <a16:creationId xmlns:a16="http://schemas.microsoft.com/office/drawing/2014/main" id="{F943F0CE-8844-419F-8310-ED97D4361784}"/>
              </a:ext>
            </a:extLst>
          </p:cNvPr>
          <p:cNvSpPr>
            <a:spLocks noGrp="1"/>
          </p:cNvSpPr>
          <p:nvPr>
            <p:ph idx="1"/>
          </p:nvPr>
        </p:nvSpPr>
        <p:spPr>
          <a:xfrm>
            <a:off x="865188" y="1195388"/>
            <a:ext cx="7727950" cy="4530725"/>
          </a:xfrm>
        </p:spPr>
        <p:txBody>
          <a:bodyPr/>
          <a:lstStyle/>
          <a:p>
            <a:r>
              <a:rPr lang="en-US" altLang="en-US" dirty="0"/>
              <a:t>For real-time scheduling, scheduler must support preemptive, priority-based scheduling</a:t>
            </a:r>
          </a:p>
          <a:p>
            <a:pPr lvl="1"/>
            <a:r>
              <a:rPr lang="en-US" altLang="en-US" dirty="0"/>
              <a:t>But only guarantees soft real-time</a:t>
            </a:r>
          </a:p>
          <a:p>
            <a:r>
              <a:rPr lang="en-US" altLang="en-US" dirty="0"/>
              <a:t>For hard real-time must also provide ability to meet deadlines</a:t>
            </a:r>
          </a:p>
          <a:p>
            <a:r>
              <a:rPr lang="en-US" altLang="en-US" dirty="0"/>
              <a:t>Processes have new characteristics: </a:t>
            </a:r>
            <a:r>
              <a:rPr lang="en-US" altLang="en-US" b="1" dirty="0">
                <a:solidFill>
                  <a:srgbClr val="006699"/>
                </a:solidFill>
                <a:latin typeface="+mj-lt"/>
              </a:rPr>
              <a:t>periodic</a:t>
            </a:r>
            <a:r>
              <a:rPr lang="en-US" altLang="en-US" dirty="0"/>
              <a:t> ones require CPU at constant intervals</a:t>
            </a:r>
          </a:p>
          <a:p>
            <a:pPr lvl="1"/>
            <a:r>
              <a:rPr lang="en-US" altLang="en-US" dirty="0"/>
              <a:t>Has processing time </a:t>
            </a:r>
            <a:r>
              <a:rPr lang="en-US" altLang="en-US" i="1" dirty="0"/>
              <a:t>t</a:t>
            </a:r>
            <a:r>
              <a:rPr lang="en-US" altLang="en-US" dirty="0"/>
              <a:t>, deadline </a:t>
            </a:r>
            <a:r>
              <a:rPr lang="en-US" altLang="en-US" i="1" dirty="0"/>
              <a:t>d, </a:t>
            </a:r>
            <a:r>
              <a:rPr lang="en-US" altLang="en-US" dirty="0"/>
              <a:t>period </a:t>
            </a:r>
            <a:r>
              <a:rPr lang="en-US" altLang="en-US" i="1" dirty="0"/>
              <a:t>p</a:t>
            </a:r>
          </a:p>
          <a:p>
            <a:pPr lvl="1"/>
            <a:r>
              <a:rPr lang="en-US" altLang="en-US" dirty="0"/>
              <a:t>0 ≤ </a:t>
            </a:r>
            <a:r>
              <a:rPr lang="en-US" altLang="en-US" i="1" dirty="0"/>
              <a:t>t</a:t>
            </a:r>
            <a:r>
              <a:rPr lang="en-US" altLang="en-US" dirty="0"/>
              <a:t> ≤ </a:t>
            </a:r>
            <a:r>
              <a:rPr lang="en-US" altLang="en-US" i="1" dirty="0"/>
              <a:t>d</a:t>
            </a:r>
            <a:r>
              <a:rPr lang="en-US" altLang="en-US" dirty="0"/>
              <a:t> ≤ </a:t>
            </a:r>
            <a:r>
              <a:rPr lang="en-US" altLang="en-US" i="1" dirty="0"/>
              <a:t>p</a:t>
            </a:r>
          </a:p>
          <a:p>
            <a:pPr lvl="1"/>
            <a:r>
              <a:rPr lang="en-US" altLang="en-US" b="1" dirty="0">
                <a:solidFill>
                  <a:srgbClr val="006699"/>
                </a:solidFill>
                <a:latin typeface="+mj-lt"/>
              </a:rPr>
              <a:t>Rate</a:t>
            </a:r>
            <a:r>
              <a:rPr lang="en-US" altLang="en-US" dirty="0"/>
              <a:t> of periodic task is 1/</a:t>
            </a:r>
            <a:r>
              <a:rPr lang="en-US" altLang="en-US" i="1" dirty="0"/>
              <a:t>p</a:t>
            </a:r>
            <a:endParaRPr lang="en-US" altLang="en-US" dirty="0"/>
          </a:p>
          <a:p>
            <a:endParaRPr lang="en-US" altLang="en-US" dirty="0"/>
          </a:p>
          <a:p>
            <a:pPr lvl="1">
              <a:buFont typeface="Monotype Sorts" pitchFamily="-84" charset="2"/>
              <a:buNone/>
            </a:pPr>
            <a:r>
              <a:rPr lang="en-US" altLang="en-US" dirty="0"/>
              <a:t> </a:t>
            </a:r>
          </a:p>
        </p:txBody>
      </p:sp>
      <p:pic>
        <p:nvPicPr>
          <p:cNvPr id="92163" name="Picture 1">
            <a:extLst>
              <a:ext uri="{FF2B5EF4-FFF2-40B4-BE49-F238E27FC236}">
                <a16:creationId xmlns:a16="http://schemas.microsoft.com/office/drawing/2014/main" id="{BE1F619D-A9E1-4A25-B1A3-6488B907B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6137" y="4463597"/>
            <a:ext cx="5319713"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876300" y="139718"/>
            <a:ext cx="7810500" cy="576262"/>
          </a:xfrm>
        </p:spPr>
        <p:txBody>
          <a:bodyPr/>
          <a:lstStyle/>
          <a:p>
            <a:pPr eaLnBrk="1" hangingPunct="1"/>
            <a:r>
              <a:rPr lang="en-US" altLang="en-US" dirty="0"/>
              <a:t>Rate Monotonic Scheduling </a:t>
            </a:r>
            <a:r>
              <a:rPr lang="en-US" altLang="en-US" dirty="0">
                <a:highlight>
                  <a:srgbClr val="FFFF00"/>
                </a:highlight>
              </a:rPr>
              <a:t>(Self Study)</a:t>
            </a:r>
            <a:endParaRPr lang="en-US" altLang="en-US" dirty="0"/>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r>
              <a:rPr lang="en-US" altLang="en-US" dirty="0"/>
              <a:t>A priority is assigned based on the inverse of its period</a:t>
            </a:r>
            <a:endParaRPr lang="en-US" altLang="en-US" sz="800" dirty="0"/>
          </a:p>
          <a:p>
            <a:r>
              <a:rPr lang="en-US" altLang="en-US" dirty="0"/>
              <a:t>Shorter periods = higher priority;</a:t>
            </a:r>
            <a:endParaRPr lang="en-US" altLang="en-US" sz="800" dirty="0"/>
          </a:p>
          <a:p>
            <a:r>
              <a:rPr lang="en-US" altLang="en-US" dirty="0"/>
              <a:t>Longer periods = lower priority</a:t>
            </a:r>
            <a:endParaRPr lang="en-US" altLang="en-US" sz="800" dirty="0"/>
          </a:p>
          <a:p>
            <a:r>
              <a:rPr lang="en-US" altLang="en-US" dirty="0"/>
              <a:t>P</a:t>
            </a:r>
            <a:r>
              <a:rPr lang="en-US" altLang="en-US" baseline="-25000" dirty="0"/>
              <a:t>1</a:t>
            </a:r>
            <a:r>
              <a:rPr lang="en-US" altLang="en-US" dirty="0"/>
              <a:t> is assigned a higher priority than P</a:t>
            </a:r>
            <a:r>
              <a:rPr lang="en-US" altLang="en-US" baseline="-25000" dirty="0"/>
              <a:t>2</a:t>
            </a:r>
            <a:r>
              <a:rPr lang="en-US" altLang="en-US" dirty="0"/>
              <a:t>.</a:t>
            </a:r>
            <a:br>
              <a:rPr lang="en-US" altLang="en-US" dirty="0"/>
            </a:br>
            <a:endParaRPr lang="en-US" altLang="en-US" dirty="0"/>
          </a:p>
        </p:txBody>
      </p:sp>
      <p:pic>
        <p:nvPicPr>
          <p:cNvPr id="94211" name="Picture 1">
            <a:extLst>
              <a:ext uri="{FF2B5EF4-FFF2-40B4-BE49-F238E27FC236}">
                <a16:creationId xmlns:a16="http://schemas.microsoft.com/office/drawing/2014/main" id="{C1D55E96-A69C-400E-95E2-E0087F3D2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8720" y="2794253"/>
            <a:ext cx="6791325" cy="1024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1272540" y="99078"/>
            <a:ext cx="7810500" cy="576262"/>
          </a:xfrm>
        </p:spPr>
        <p:txBody>
          <a:bodyPr/>
          <a:lstStyle/>
          <a:p>
            <a:pPr eaLnBrk="1" hangingPunct="1"/>
            <a:r>
              <a:rPr lang="en-US" altLang="en-US" sz="2400" dirty="0"/>
              <a:t>Missed Deadlines with Rate Monotonic Scheduling</a:t>
            </a:r>
            <a:br>
              <a:rPr lang="en-US" altLang="en-US" sz="2400" dirty="0"/>
            </a:br>
            <a:r>
              <a:rPr lang="en-US" altLang="en-US" sz="2400" dirty="0">
                <a:highlight>
                  <a:srgbClr val="FFFF00"/>
                </a:highlight>
              </a:rPr>
              <a:t>(Self Study)</a:t>
            </a:r>
            <a:endParaRPr lang="en-US" altLang="en-US" sz="2400" dirty="0"/>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r>
              <a:rPr kumimoji="0" lang="en-US" altLang="en-US" dirty="0"/>
              <a:t>Process </a:t>
            </a:r>
            <a:r>
              <a:rPr lang="en-US" altLang="en-US" dirty="0"/>
              <a:t>P</a:t>
            </a:r>
            <a:r>
              <a:rPr lang="en-US" altLang="en-US" baseline="-25000" dirty="0"/>
              <a:t>2</a:t>
            </a:r>
            <a:r>
              <a:rPr kumimoji="0" lang="en-US" altLang="en-US" dirty="0"/>
              <a:t> misses finishing its deadline at time 80</a:t>
            </a:r>
          </a:p>
          <a:p>
            <a:r>
              <a:rPr lang="en-US" altLang="en-US" dirty="0"/>
              <a:t>Figure</a:t>
            </a:r>
            <a:br>
              <a:rPr lang="en-US" altLang="en-US" dirty="0"/>
            </a:br>
            <a:endParaRPr lang="en-US" altLang="en-US" dirty="0"/>
          </a:p>
        </p:txBody>
      </p:sp>
      <p:pic>
        <p:nvPicPr>
          <p:cNvPr id="5" name="Picture 1">
            <a:extLst>
              <a:ext uri="{FF2B5EF4-FFF2-40B4-BE49-F238E27FC236}">
                <a16:creationId xmlns:a16="http://schemas.microsoft.com/office/drawing/2014/main" id="{BB83E708-2FC4-46A5-9C6F-2E91ECBADA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79" y="1984431"/>
            <a:ext cx="6997383" cy="107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0558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7E974B58-615E-4568-9359-DE0D3DA7044C}"/>
              </a:ext>
            </a:extLst>
          </p:cNvPr>
          <p:cNvSpPr>
            <a:spLocks noGrp="1" noChangeArrowheads="1"/>
          </p:cNvSpPr>
          <p:nvPr>
            <p:ph type="title"/>
          </p:nvPr>
        </p:nvSpPr>
        <p:spPr>
          <a:xfrm>
            <a:off x="1391920" y="121920"/>
            <a:ext cx="7729220" cy="571412"/>
          </a:xfrm>
        </p:spPr>
        <p:txBody>
          <a:bodyPr/>
          <a:lstStyle/>
          <a:p>
            <a:pPr eaLnBrk="1" hangingPunct="1"/>
            <a:r>
              <a:rPr lang="en-US" altLang="en-US" sz="2800" dirty="0"/>
              <a:t>Earliest Deadline First Scheduling (EDF)</a:t>
            </a:r>
            <a:br>
              <a:rPr lang="en-US" altLang="en-US" sz="2800" dirty="0"/>
            </a:br>
            <a:r>
              <a:rPr lang="en-US" altLang="en-US" sz="2800" dirty="0">
                <a:highlight>
                  <a:srgbClr val="FFFF00"/>
                </a:highlight>
              </a:rPr>
              <a:t>(Self Study)</a:t>
            </a:r>
            <a:endParaRPr lang="en-US" altLang="en-US" sz="2800" dirty="0"/>
          </a:p>
        </p:txBody>
      </p:sp>
      <p:sp>
        <p:nvSpPr>
          <p:cNvPr id="98306" name="Rectangle 3">
            <a:extLst>
              <a:ext uri="{FF2B5EF4-FFF2-40B4-BE49-F238E27FC236}">
                <a16:creationId xmlns:a16="http://schemas.microsoft.com/office/drawing/2014/main" id="{1E9806D4-0F94-4F7D-8594-2BE3A814EC48}"/>
              </a:ext>
            </a:extLst>
          </p:cNvPr>
          <p:cNvSpPr>
            <a:spLocks noGrp="1" noChangeArrowheads="1"/>
          </p:cNvSpPr>
          <p:nvPr>
            <p:ph type="body" idx="1"/>
          </p:nvPr>
        </p:nvSpPr>
        <p:spPr>
          <a:xfrm>
            <a:off x="811763" y="1257300"/>
            <a:ext cx="7432125" cy="4483100"/>
          </a:xfrm>
        </p:spPr>
        <p:txBody>
          <a:bodyPr/>
          <a:lstStyle/>
          <a:p>
            <a:r>
              <a:rPr lang="en-US" altLang="en-US" dirty="0"/>
              <a:t>Priorities are assigned according to deadlines:</a:t>
            </a:r>
          </a:p>
          <a:p>
            <a:pPr lvl="1"/>
            <a:r>
              <a:rPr lang="en-US" altLang="en-US" dirty="0"/>
              <a:t>The earlier the deadline, the higher the priority</a:t>
            </a:r>
          </a:p>
          <a:p>
            <a:pPr lvl="1"/>
            <a:r>
              <a:rPr lang="en-US" altLang="en-US" dirty="0"/>
              <a:t>The later the deadline, the lower the priority</a:t>
            </a:r>
          </a:p>
          <a:p>
            <a:r>
              <a:rPr lang="en-US" altLang="en-US" dirty="0"/>
              <a:t>Figure</a:t>
            </a:r>
          </a:p>
        </p:txBody>
      </p:sp>
      <p:pic>
        <p:nvPicPr>
          <p:cNvPr id="98307" name="Picture 2">
            <a:extLst>
              <a:ext uri="{FF2B5EF4-FFF2-40B4-BE49-F238E27FC236}">
                <a16:creationId xmlns:a16="http://schemas.microsoft.com/office/drawing/2014/main" id="{AC134B2A-CFA7-4D4D-BCAE-C2564AE300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926080"/>
            <a:ext cx="6499543" cy="101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9786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459B5F4F-799A-48B7-A0B7-53ED0A70A794}"/>
              </a:ext>
            </a:extLst>
          </p:cNvPr>
          <p:cNvSpPr>
            <a:spLocks noGrp="1" noChangeArrowheads="1"/>
          </p:cNvSpPr>
          <p:nvPr>
            <p:ph type="title"/>
          </p:nvPr>
        </p:nvSpPr>
        <p:spPr>
          <a:xfrm>
            <a:off x="935038" y="128006"/>
            <a:ext cx="7751762" cy="576262"/>
          </a:xfrm>
        </p:spPr>
        <p:txBody>
          <a:bodyPr/>
          <a:lstStyle/>
          <a:p>
            <a:pPr eaLnBrk="1" hangingPunct="1"/>
            <a:r>
              <a:rPr lang="en-US" altLang="en-US" dirty="0"/>
              <a:t>Proportional Share Scheduling</a:t>
            </a:r>
            <a:br>
              <a:rPr lang="en-US" altLang="en-US" dirty="0"/>
            </a:br>
            <a:r>
              <a:rPr lang="en-US" altLang="en-US" dirty="0">
                <a:highlight>
                  <a:srgbClr val="FFFF00"/>
                </a:highlight>
              </a:rPr>
              <a:t>(Self Study)</a:t>
            </a:r>
            <a:endParaRPr lang="en-US" altLang="en-US" dirty="0"/>
          </a:p>
        </p:txBody>
      </p:sp>
      <p:sp>
        <p:nvSpPr>
          <p:cNvPr id="100354" name="Rectangle 3">
            <a:extLst>
              <a:ext uri="{FF2B5EF4-FFF2-40B4-BE49-F238E27FC236}">
                <a16:creationId xmlns:a16="http://schemas.microsoft.com/office/drawing/2014/main" id="{8CF6342D-B4EF-40C5-AE28-E1BC86249E94}"/>
              </a:ext>
            </a:extLst>
          </p:cNvPr>
          <p:cNvSpPr>
            <a:spLocks noGrp="1" noChangeArrowheads="1"/>
          </p:cNvSpPr>
          <p:nvPr>
            <p:ph type="body" idx="1"/>
          </p:nvPr>
        </p:nvSpPr>
        <p:spPr>
          <a:xfrm>
            <a:off x="811763" y="1125855"/>
            <a:ext cx="7133357" cy="4441825"/>
          </a:xfrm>
        </p:spPr>
        <p:txBody>
          <a:bodyPr/>
          <a:lstStyle/>
          <a:p>
            <a:r>
              <a:rPr lang="en-US" altLang="en-US" i="1" dirty="0"/>
              <a:t>T</a:t>
            </a:r>
            <a:r>
              <a:rPr lang="en-US" altLang="en-US" dirty="0"/>
              <a:t> shares are allocated among all processes in the system</a:t>
            </a:r>
          </a:p>
          <a:p>
            <a:r>
              <a:rPr lang="en-US" altLang="en-US" dirty="0"/>
              <a:t>An application receives </a:t>
            </a:r>
            <a:r>
              <a:rPr lang="en-US" altLang="en-US" i="1" dirty="0"/>
              <a:t>N</a:t>
            </a:r>
            <a:r>
              <a:rPr lang="en-US" altLang="en-US" dirty="0"/>
              <a:t> shares where </a:t>
            </a:r>
            <a:r>
              <a:rPr lang="en-US" altLang="en-US" i="1" dirty="0"/>
              <a:t>N &lt; T</a:t>
            </a:r>
            <a:endParaRPr lang="en-US" altLang="en-US" dirty="0"/>
          </a:p>
          <a:p>
            <a:r>
              <a:rPr lang="en-US" altLang="en-US" dirty="0"/>
              <a:t>This ensures each application will receive </a:t>
            </a:r>
            <a:r>
              <a:rPr lang="en-US" altLang="en-US" b="1" i="1" dirty="0"/>
              <a:t>N</a:t>
            </a:r>
            <a:r>
              <a:rPr lang="en-US" altLang="en-US" i="1" dirty="0"/>
              <a:t> / T</a:t>
            </a:r>
            <a:r>
              <a:rPr lang="en-US" altLang="en-US" dirty="0"/>
              <a:t> of the total processor time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2676C37-E63F-44FF-91CF-ECA19EFBA290}"/>
              </a:ext>
            </a:extLst>
          </p:cNvPr>
          <p:cNvSpPr>
            <a:spLocks noGrp="1" noChangeArrowheads="1"/>
          </p:cNvSpPr>
          <p:nvPr>
            <p:ph type="title"/>
          </p:nvPr>
        </p:nvSpPr>
        <p:spPr>
          <a:xfrm>
            <a:off x="533400" y="71120"/>
            <a:ext cx="8229600" cy="661035"/>
          </a:xfrm>
        </p:spPr>
        <p:txBody>
          <a:bodyPr/>
          <a:lstStyle/>
          <a:p>
            <a:pPr eaLnBrk="1" hangingPunct="1"/>
            <a:r>
              <a:rPr lang="en-US" altLang="en-US" dirty="0"/>
              <a:t>POSIX Real-Time Scheduling</a:t>
            </a:r>
            <a:br>
              <a:rPr lang="en-US" altLang="en-US" dirty="0"/>
            </a:br>
            <a:r>
              <a:rPr lang="en-US" altLang="en-US" dirty="0">
                <a:highlight>
                  <a:srgbClr val="FFFF00"/>
                </a:highlight>
              </a:rPr>
              <a:t>(Self Study)</a:t>
            </a:r>
            <a:endParaRPr lang="en-US" altLang="en-US" dirty="0"/>
          </a:p>
        </p:txBody>
      </p:sp>
      <p:sp>
        <p:nvSpPr>
          <p:cNvPr id="56323" name="Rectangle 3">
            <a:extLst>
              <a:ext uri="{FF2B5EF4-FFF2-40B4-BE49-F238E27FC236}">
                <a16:creationId xmlns:a16="http://schemas.microsoft.com/office/drawing/2014/main" id="{C9DDF1F7-83DC-4186-8D07-64F7BA9D5BED}"/>
              </a:ext>
            </a:extLst>
          </p:cNvPr>
          <p:cNvSpPr>
            <a:spLocks noGrp="1" noChangeArrowheads="1"/>
          </p:cNvSpPr>
          <p:nvPr>
            <p:ph type="body" idx="1"/>
          </p:nvPr>
        </p:nvSpPr>
        <p:spPr>
          <a:xfrm>
            <a:off x="774441" y="1001395"/>
            <a:ext cx="7753739" cy="4483100"/>
          </a:xfrm>
        </p:spPr>
        <p:txBody>
          <a:bodyPr/>
          <a:lstStyle/>
          <a:p>
            <a:pPr marL="344488" indent="-344488"/>
            <a:r>
              <a:rPr lang="en-US" altLang="en-US" dirty="0"/>
              <a:t>The POSIX.1b standard</a:t>
            </a:r>
          </a:p>
          <a:p>
            <a:pPr marL="344488" indent="-344488"/>
            <a:r>
              <a:rPr lang="en-US" altLang="en-US" dirty="0"/>
              <a:t>API provides functions for managing real-time threads</a:t>
            </a:r>
          </a:p>
          <a:p>
            <a:pPr marL="344488" indent="-344488"/>
            <a:r>
              <a:rPr lang="en-US" altLang="en-US" dirty="0"/>
              <a:t>Defines two scheduling classes for real-time threads:</a:t>
            </a:r>
            <a:endParaRPr lang="en-US" altLang="en-US" sz="1000" dirty="0"/>
          </a:p>
          <a:p>
            <a:pPr marL="744538" lvl="1" indent="-344488">
              <a:buFont typeface="Arial" panose="020B0604020202020204" pitchFamily="34" charset="0"/>
              <a:buAutoNum type="arabicPeriod"/>
            </a:pPr>
            <a:r>
              <a:rPr lang="en-US" altLang="en-US" dirty="0"/>
              <a:t>SCHED_FIFO - threads are scheduled using a FCFS strategy with a FIFO queue. There is no time-slicing for threads of equal priority</a:t>
            </a:r>
          </a:p>
          <a:p>
            <a:pPr marL="744538" lvl="1" indent="-344488">
              <a:buFont typeface="Arial" panose="020B0604020202020204" pitchFamily="34" charset="0"/>
              <a:buAutoNum type="arabicPeriod"/>
            </a:pPr>
            <a:r>
              <a:rPr lang="en-US" altLang="en-US" dirty="0"/>
              <a:t>SCHED_RR - similar to SCHED_FIFO except time-slicing occurs for threads of equal priority</a:t>
            </a:r>
          </a:p>
          <a:p>
            <a:pPr marL="344488" indent="-344488"/>
            <a:r>
              <a:rPr lang="en-US" altLang="en-US" dirty="0"/>
              <a:t>Defines two functions for getting and setting scheduling policy:</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pthread_attr_getsched_policy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pthread_attr_setsched_policy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272FB29C-A265-4A5A-90F0-4EA35A17174F}"/>
              </a:ext>
            </a:extLst>
          </p:cNvPr>
          <p:cNvSpPr>
            <a:spLocks noGrp="1" noChangeArrowheads="1"/>
          </p:cNvSpPr>
          <p:nvPr>
            <p:ph type="title"/>
          </p:nvPr>
        </p:nvSpPr>
        <p:spPr>
          <a:xfrm>
            <a:off x="1066800" y="222868"/>
            <a:ext cx="7620000" cy="576262"/>
          </a:xfrm>
        </p:spPr>
        <p:txBody>
          <a:bodyPr/>
          <a:lstStyle/>
          <a:p>
            <a:pPr eaLnBrk="1" hangingPunct="1"/>
            <a:r>
              <a:rPr lang="en-US" altLang="en-US" dirty="0"/>
              <a:t>Histogram of CPU-burst Times</a:t>
            </a:r>
          </a:p>
        </p:txBody>
      </p:sp>
      <p:sp>
        <p:nvSpPr>
          <p:cNvPr id="13314" name="TextBox 2">
            <a:extLst>
              <a:ext uri="{FF2B5EF4-FFF2-40B4-BE49-F238E27FC236}">
                <a16:creationId xmlns:a16="http://schemas.microsoft.com/office/drawing/2014/main" id="{199A0D9E-EDB0-4B00-B274-814CD65DE927}"/>
              </a:ext>
            </a:extLst>
          </p:cNvPr>
          <p:cNvSpPr txBox="1">
            <a:spLocks noChangeArrowheads="1"/>
          </p:cNvSpPr>
          <p:nvPr/>
        </p:nvSpPr>
        <p:spPr bwMode="auto">
          <a:xfrm>
            <a:off x="1279525" y="1323975"/>
            <a:ext cx="37258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Large number of short bursts</a:t>
            </a:r>
          </a:p>
          <a:p>
            <a:pPr>
              <a:spcBef>
                <a:spcPct val="0"/>
              </a:spcBef>
              <a:buClrTx/>
              <a:buSzTx/>
              <a:buFontTx/>
              <a:buNone/>
            </a:pPr>
            <a:endParaRPr kumimoji="0" lang="en-US" altLang="en-US">
              <a:latin typeface="Verdana" panose="020B0604030504040204" pitchFamily="34" charset="0"/>
            </a:endParaRPr>
          </a:p>
          <a:p>
            <a:pPr>
              <a:spcBef>
                <a:spcPct val="0"/>
              </a:spcBef>
              <a:buClrTx/>
              <a:buSzTx/>
              <a:buFontTx/>
              <a:buNone/>
            </a:pPr>
            <a:r>
              <a:rPr kumimoji="0" lang="en-US" altLang="en-US">
                <a:latin typeface="Verdana" panose="020B0604030504040204" pitchFamily="34" charset="0"/>
              </a:rPr>
              <a:t>Small number of longer bursts</a:t>
            </a:r>
          </a:p>
        </p:txBody>
      </p:sp>
      <p:pic>
        <p:nvPicPr>
          <p:cNvPr id="13315" name="Picture 1">
            <a:extLst>
              <a:ext uri="{FF2B5EF4-FFF2-40B4-BE49-F238E27FC236}">
                <a16:creationId xmlns:a16="http://schemas.microsoft.com/office/drawing/2014/main" id="{A278EA04-1701-4441-AB9A-E05347064E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7763" y="2479675"/>
            <a:ext cx="4922837"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id="{F2E0C1D0-A1A4-4022-95CF-B15DED9ADA75}"/>
              </a:ext>
            </a:extLst>
          </p:cNvPr>
          <p:cNvSpPr>
            <a:spLocks noGrp="1" noChangeArrowheads="1"/>
          </p:cNvSpPr>
          <p:nvPr>
            <p:ph type="ctrTitle"/>
          </p:nvPr>
        </p:nvSpPr>
        <p:spPr/>
        <p:txBody>
          <a:bodyPr/>
          <a:lstStyle/>
          <a:p>
            <a:pPr eaLnBrk="1" hangingPunct="1"/>
            <a:r>
              <a:rPr lang="en-US" altLang="en-US" dirty="0"/>
              <a:t>End of Chapter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838200" y="229606"/>
            <a:ext cx="7848600" cy="576262"/>
          </a:xfrm>
        </p:spPr>
        <p:txBody>
          <a:bodyPr/>
          <a:lstStyle/>
          <a:p>
            <a:pPr eaLnBrk="1" hangingPunct="1"/>
            <a:r>
              <a:rPr lang="en-US" altLang="en-US" dirty="0"/>
              <a:t>CPU Scheduler</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838201" y="1169988"/>
            <a:ext cx="7227276" cy="4808781"/>
          </a:xfrm>
        </p:spPr>
        <p:txBody>
          <a:bodyPr/>
          <a:lstStyle/>
          <a:p>
            <a:pPr>
              <a:defRPr/>
            </a:pPr>
            <a:r>
              <a:rPr lang="en-US" dirty="0">
                <a:ea typeface="ＭＳ Ｐゴシック" charset="0"/>
                <a:cs typeface="ＭＳ Ｐゴシック" charset="0"/>
              </a:rPr>
              <a:t>The</a:t>
            </a:r>
            <a:r>
              <a:rPr lang="en-US" b="1" dirty="0">
                <a:solidFill>
                  <a:srgbClr val="3366FF"/>
                </a:solidFill>
                <a:ea typeface="ＭＳ Ｐゴシック" charset="0"/>
                <a:cs typeface="ＭＳ Ｐゴシック" charset="0"/>
              </a:rPr>
              <a:t> </a:t>
            </a:r>
            <a:r>
              <a:rPr lang="en-US" b="1" dirty="0">
                <a:solidFill>
                  <a:srgbClr val="006699"/>
                </a:solidFill>
                <a:latin typeface="+mj-lt"/>
              </a:rPr>
              <a:t>CPU scheduler </a:t>
            </a:r>
            <a:r>
              <a:rPr lang="en-US" dirty="0">
                <a:ea typeface="ＭＳ Ｐゴシック" charset="-128"/>
                <a:cs typeface="ＭＳ Ｐゴシック" charset="-128"/>
              </a:rPr>
              <a:t>selects from among the processes in ready queue, and allocates a CPU core to one of them</a:t>
            </a:r>
          </a:p>
          <a:p>
            <a:pPr marL="742835" lvl="1">
              <a:defRPr/>
            </a:pPr>
            <a:r>
              <a:rPr lang="en-US" dirty="0">
                <a:ea typeface="ＭＳ Ｐゴシック" charset="-128"/>
              </a:rPr>
              <a:t>Queue may be ordered in various ways</a:t>
            </a:r>
          </a:p>
          <a:p>
            <a:pPr>
              <a:defRPr/>
            </a:pPr>
            <a:r>
              <a:rPr lang="en-US" dirty="0">
                <a:ea typeface="ＭＳ Ｐゴシック" charset="-128"/>
                <a:cs typeface="ＭＳ Ｐゴシック" charset="-128"/>
              </a:rPr>
              <a:t>CPU scheduling decisions may take place when a process:</a:t>
            </a:r>
          </a:p>
          <a:p>
            <a:pPr marL="799900" lvl="1" indent="-342815">
              <a:buFont typeface="Monotype Sorts" pitchFamily="-84" charset="2"/>
              <a:buNone/>
              <a:defRPr/>
            </a:pPr>
            <a:r>
              <a:rPr lang="en-US" dirty="0">
                <a:solidFill>
                  <a:srgbClr val="CC6600"/>
                </a:solidFill>
                <a:ea typeface="ＭＳ Ｐゴシック" charset="-128"/>
              </a:rPr>
              <a:t>1.	</a:t>
            </a:r>
            <a:r>
              <a:rPr lang="en-US" dirty="0">
                <a:ea typeface="ＭＳ Ｐゴシック" charset="-128"/>
              </a:rPr>
              <a:t>Switches from running to waiting state</a:t>
            </a:r>
          </a:p>
          <a:p>
            <a:pPr marL="799900" lvl="1" indent="-342815">
              <a:buFont typeface="Monotype Sorts" pitchFamily="-84" charset="2"/>
              <a:buNone/>
              <a:defRPr/>
            </a:pPr>
            <a:r>
              <a:rPr lang="en-US" dirty="0">
                <a:solidFill>
                  <a:srgbClr val="CC6600"/>
                </a:solidFill>
                <a:ea typeface="ＭＳ Ｐゴシック" charset="-128"/>
              </a:rPr>
              <a:t>2.</a:t>
            </a:r>
            <a:r>
              <a:rPr lang="en-US" dirty="0">
                <a:ea typeface="ＭＳ Ｐゴシック" charset="-128"/>
              </a:rPr>
              <a:t>	Switches from running to ready state</a:t>
            </a:r>
          </a:p>
          <a:p>
            <a:pPr marL="799900" lvl="1" indent="-342815">
              <a:buFont typeface="Monotype Sorts" pitchFamily="-84" charset="2"/>
              <a:buNone/>
              <a:defRPr/>
            </a:pPr>
            <a:r>
              <a:rPr lang="en-US" dirty="0">
                <a:solidFill>
                  <a:srgbClr val="CC6600"/>
                </a:solidFill>
                <a:ea typeface="ＭＳ Ｐゴシック" charset="-128"/>
              </a:rPr>
              <a:t>3.</a:t>
            </a:r>
            <a:r>
              <a:rPr lang="en-US" dirty="0">
                <a:ea typeface="ＭＳ Ｐゴシック" charset="-128"/>
              </a:rPr>
              <a:t>	Switches from waiting to ready</a:t>
            </a:r>
          </a:p>
          <a:p>
            <a:pPr marL="799900" lvl="1" indent="-342815">
              <a:buFont typeface="Monotype Sorts" charset="2"/>
              <a:buAutoNum type="arabicPeriod" startAt="4"/>
              <a:defRPr/>
            </a:pPr>
            <a:r>
              <a:rPr lang="en-US" dirty="0">
                <a:ea typeface="ＭＳ Ｐゴシック" charset="-128"/>
              </a:rPr>
              <a:t>Terminates</a:t>
            </a:r>
          </a:p>
          <a:p>
            <a:pPr>
              <a:defRPr/>
            </a:pPr>
            <a:r>
              <a:rPr lang="en-US" dirty="0">
                <a:ea typeface="ＭＳ Ｐゴシック" charset="-128"/>
                <a:cs typeface="ＭＳ Ｐゴシック" charset="-128"/>
              </a:rPr>
              <a:t>For situations 1 and 4, there is no choice in terms of scheduling. A new process (if one exists in the ready queue) must be selected for execution. </a:t>
            </a:r>
          </a:p>
          <a:p>
            <a:pPr>
              <a:defRPr/>
            </a:pPr>
            <a:r>
              <a:rPr lang="en-US" dirty="0">
                <a:ea typeface="ＭＳ Ｐゴシック" charset="-128"/>
                <a:cs typeface="ＭＳ Ｐゴシック" charset="-128"/>
              </a:rPr>
              <a:t>For situations 2 and 3, however, there is  a choice.</a:t>
            </a:r>
            <a:endParaRPr lang="en-US" b="1" dirty="0">
              <a:solidFill>
                <a:srgbClr val="3366FF"/>
              </a:solidFill>
              <a:ea typeface="ＭＳ Ｐゴシック" charset="0"/>
              <a:cs typeface="ＭＳ Ｐゴシック"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and Nonpreemptive Scheduling</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931985" y="1193434"/>
            <a:ext cx="6828692" cy="4707181"/>
          </a:xfrm>
        </p:spPr>
        <p:txBody>
          <a:bodyPr/>
          <a:lstStyle/>
          <a:p>
            <a:pPr>
              <a:defRPr/>
            </a:pPr>
            <a:r>
              <a:rPr lang="en-US" dirty="0">
                <a:ea typeface="ＭＳ Ｐゴシック" charset="0"/>
              </a:rPr>
              <a:t>When scheduling takes place only under circumstances 1 and 4, the scheduling scheme is </a:t>
            </a:r>
            <a:r>
              <a:rPr lang="en-US" b="1" dirty="0">
                <a:solidFill>
                  <a:srgbClr val="006699"/>
                </a:solidFill>
                <a:latin typeface="+mj-lt"/>
              </a:rPr>
              <a:t>nonpreemptive</a:t>
            </a:r>
            <a:r>
              <a:rPr lang="en-US" dirty="0">
                <a:ea typeface="ＭＳ Ｐゴシック" charset="0"/>
              </a:rPr>
              <a:t>.</a:t>
            </a:r>
          </a:p>
          <a:p>
            <a:pPr>
              <a:defRPr/>
            </a:pPr>
            <a:r>
              <a:rPr lang="en-US" dirty="0">
                <a:ea typeface="ＭＳ Ｐゴシック" charset="0"/>
              </a:rPr>
              <a:t>Otherwise, it is </a:t>
            </a:r>
            <a:r>
              <a:rPr lang="en-US" b="1" dirty="0">
                <a:solidFill>
                  <a:srgbClr val="006699"/>
                </a:solidFill>
                <a:latin typeface="+mj-lt"/>
              </a:rPr>
              <a:t>preemptive</a:t>
            </a:r>
            <a:r>
              <a:rPr lang="en-US" dirty="0">
                <a:ea typeface="ＭＳ Ｐゴシック" charset="0"/>
              </a:rPr>
              <a:t>. </a:t>
            </a:r>
          </a:p>
          <a:p>
            <a:pPr>
              <a:defRPr/>
            </a:pPr>
            <a:r>
              <a:rPr lang="en-US" dirty="0">
                <a:ea typeface="ＭＳ Ｐゴシック" charset="0"/>
              </a:rPr>
              <a:t>Under Nonpreemptive scheduling, once the CPU has been allocated to a process, the process keeps the CPU until it releases it either by terminating or by switching to the waiting state. </a:t>
            </a:r>
          </a:p>
          <a:p>
            <a:pPr>
              <a:defRPr/>
            </a:pPr>
            <a:r>
              <a:rPr lang="en-US" dirty="0">
                <a:ea typeface="ＭＳ Ｐゴシック" charset="0"/>
              </a:rPr>
              <a:t>Virtually all modern operating systems including Windows, MacOS, Linux, and UNIX use preemptive scheduling algorithms.</a:t>
            </a:r>
            <a:endParaRPr lang="en-US" dirty="0">
              <a:ea typeface="ＭＳ Ｐゴシック" charset="-128"/>
            </a:endParaRPr>
          </a:p>
        </p:txBody>
      </p:sp>
    </p:spTree>
    <p:extLst>
      <p:ext uri="{BB962C8B-B14F-4D97-AF65-F5344CB8AC3E}">
        <p14:creationId xmlns:p14="http://schemas.microsoft.com/office/powerpoint/2010/main" val="3728729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Scheduling and Race Conditions</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931985" y="1193435"/>
            <a:ext cx="6273800" cy="4621212"/>
          </a:xfrm>
        </p:spPr>
        <p:txBody>
          <a:bodyPr/>
          <a:lstStyle/>
          <a:p>
            <a:pPr>
              <a:defRPr/>
            </a:pPr>
            <a:r>
              <a:rPr lang="en-US" dirty="0">
                <a:ea typeface="ＭＳ Ｐゴシック" charset="0"/>
              </a:rPr>
              <a:t>Preemptive scheduling can result in race conditions when data are shared among several processes.</a:t>
            </a:r>
          </a:p>
          <a:p>
            <a:pPr>
              <a:defRPr/>
            </a:pPr>
            <a:r>
              <a:rPr lang="en-US" dirty="0">
                <a:ea typeface="ＭＳ Ｐゴシック" charset="0"/>
              </a:rPr>
              <a:t>Consider the case of two processes that share data. While one process is updating the data, it is preempted so that the second process can run. The second process then tries to read the data, which are in an inconsistent state. </a:t>
            </a:r>
          </a:p>
          <a:p>
            <a:pPr>
              <a:defRPr/>
            </a:pPr>
            <a:r>
              <a:rPr lang="en-US" dirty="0">
                <a:ea typeface="ＭＳ Ｐゴシック" charset="0"/>
              </a:rPr>
              <a:t>This issue will be explored in detail in Chapter 6.</a:t>
            </a:r>
            <a:endParaRPr lang="en-US" dirty="0">
              <a:ea typeface="ＭＳ Ｐゴシック" charset="-128"/>
            </a:endParaRPr>
          </a:p>
        </p:txBody>
      </p:sp>
    </p:spTree>
    <p:extLst>
      <p:ext uri="{BB962C8B-B14F-4D97-AF65-F5344CB8AC3E}">
        <p14:creationId xmlns:p14="http://schemas.microsoft.com/office/powerpoint/2010/main" val="3046456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C185CC1F-4F14-4AFD-8E13-6930EBB32CE9}"/>
              </a:ext>
            </a:extLst>
          </p:cNvPr>
          <p:cNvSpPr>
            <a:spLocks noGrp="1" noChangeArrowheads="1"/>
          </p:cNvSpPr>
          <p:nvPr>
            <p:ph type="title"/>
          </p:nvPr>
        </p:nvSpPr>
        <p:spPr>
          <a:xfrm>
            <a:off x="457200" y="217329"/>
            <a:ext cx="8229600" cy="576263"/>
          </a:xfrm>
        </p:spPr>
        <p:txBody>
          <a:bodyPr/>
          <a:lstStyle/>
          <a:p>
            <a:pPr eaLnBrk="1" hangingPunct="1"/>
            <a:r>
              <a:rPr lang="en-US" altLang="en-US" dirty="0"/>
              <a:t>Dispatcher</a:t>
            </a:r>
          </a:p>
        </p:txBody>
      </p:sp>
      <p:sp>
        <p:nvSpPr>
          <p:cNvPr id="17410" name="Rectangle 3">
            <a:extLst>
              <a:ext uri="{FF2B5EF4-FFF2-40B4-BE49-F238E27FC236}">
                <a16:creationId xmlns:a16="http://schemas.microsoft.com/office/drawing/2014/main" id="{E113DAE6-D3A7-45EF-87B5-890976FCB8D4}"/>
              </a:ext>
            </a:extLst>
          </p:cNvPr>
          <p:cNvSpPr>
            <a:spLocks noGrp="1" noChangeArrowheads="1"/>
          </p:cNvSpPr>
          <p:nvPr>
            <p:ph type="body" idx="1"/>
          </p:nvPr>
        </p:nvSpPr>
        <p:spPr>
          <a:xfrm>
            <a:off x="849083" y="1119235"/>
            <a:ext cx="4754548" cy="4515661"/>
          </a:xfrm>
        </p:spPr>
        <p:txBody>
          <a:bodyPr/>
          <a:lstStyle/>
          <a:p>
            <a:r>
              <a:rPr lang="en-US" altLang="en-US" dirty="0"/>
              <a:t>Dispatcher module gives control of the CPU to the process selected by the CPU scheduler; this involves:</a:t>
            </a:r>
          </a:p>
          <a:p>
            <a:pPr lvl="1"/>
            <a:r>
              <a:rPr lang="en-US" altLang="en-US" dirty="0"/>
              <a:t>Switching context</a:t>
            </a:r>
          </a:p>
          <a:p>
            <a:pPr lvl="1"/>
            <a:r>
              <a:rPr lang="en-US" altLang="en-US" dirty="0"/>
              <a:t>Switching to user mode</a:t>
            </a:r>
          </a:p>
          <a:p>
            <a:pPr lvl="1"/>
            <a:r>
              <a:rPr lang="en-US" altLang="en-US" dirty="0"/>
              <a:t>Jumping to the proper location in the user program to restart that program</a:t>
            </a:r>
          </a:p>
          <a:p>
            <a:r>
              <a:rPr lang="en-US" altLang="en-US" b="1" dirty="0">
                <a:solidFill>
                  <a:srgbClr val="006699"/>
                </a:solidFill>
                <a:latin typeface="+mj-lt"/>
              </a:rPr>
              <a:t>Dispatch latency </a:t>
            </a:r>
            <a:r>
              <a:rPr lang="en-US" altLang="en-US" dirty="0"/>
              <a:t>– time it takes for the dispatcher to stop one process and start another running</a:t>
            </a:r>
          </a:p>
        </p:txBody>
      </p:sp>
      <p:pic>
        <p:nvPicPr>
          <p:cNvPr id="17411" name="Picture 1">
            <a:extLst>
              <a:ext uri="{FF2B5EF4-FFF2-40B4-BE49-F238E27FC236}">
                <a16:creationId xmlns:a16="http://schemas.microsoft.com/office/drawing/2014/main" id="{4B24D036-ECCD-4EE8-9908-C3EEA54E5C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6824" y="1109784"/>
            <a:ext cx="5424942" cy="364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684BC100-CBCD-4FBD-A30F-9EBDD59CA0FB}"/>
              </a:ext>
            </a:extLst>
          </p:cNvPr>
          <p:cNvSpPr>
            <a:spLocks noGrp="1" noChangeArrowheads="1"/>
          </p:cNvSpPr>
          <p:nvPr>
            <p:ph type="title"/>
          </p:nvPr>
        </p:nvSpPr>
        <p:spPr>
          <a:xfrm>
            <a:off x="990600" y="214313"/>
            <a:ext cx="7696200" cy="576262"/>
          </a:xfrm>
        </p:spPr>
        <p:txBody>
          <a:bodyPr/>
          <a:lstStyle/>
          <a:p>
            <a:pPr eaLnBrk="1" hangingPunct="1"/>
            <a:r>
              <a:rPr lang="en-US" altLang="en-US" dirty="0"/>
              <a:t>Scheduling Criteria</a:t>
            </a:r>
          </a:p>
        </p:txBody>
      </p:sp>
      <p:sp>
        <p:nvSpPr>
          <p:cNvPr id="19458" name="Rectangle 3">
            <a:extLst>
              <a:ext uri="{FF2B5EF4-FFF2-40B4-BE49-F238E27FC236}">
                <a16:creationId xmlns:a16="http://schemas.microsoft.com/office/drawing/2014/main" id="{4338C466-115B-47DE-A288-6C7152DF0770}"/>
              </a:ext>
            </a:extLst>
          </p:cNvPr>
          <p:cNvSpPr>
            <a:spLocks noGrp="1" noChangeArrowheads="1"/>
          </p:cNvSpPr>
          <p:nvPr>
            <p:ph type="body" idx="1"/>
          </p:nvPr>
        </p:nvSpPr>
        <p:spPr>
          <a:xfrm>
            <a:off x="849085" y="1246189"/>
            <a:ext cx="6692761" cy="4904520"/>
          </a:xfrm>
        </p:spPr>
        <p:txBody>
          <a:bodyPr/>
          <a:lstStyle/>
          <a:p>
            <a:r>
              <a:rPr lang="en-US" altLang="en-US" b="1" dirty="0"/>
              <a:t>CPU utilization </a:t>
            </a:r>
            <a:r>
              <a:rPr lang="en-US" altLang="en-US" dirty="0"/>
              <a:t>– keep the CPU as busy as possible</a:t>
            </a:r>
          </a:p>
          <a:p>
            <a:r>
              <a:rPr lang="en-US" altLang="en-US" b="1" dirty="0"/>
              <a:t>Throughput</a:t>
            </a:r>
            <a:r>
              <a:rPr lang="en-US" altLang="en-US" dirty="0"/>
              <a:t> – # of processes that complete their execution per time unit</a:t>
            </a:r>
          </a:p>
          <a:p>
            <a:r>
              <a:rPr lang="en-US" altLang="en-US" b="1" dirty="0"/>
              <a:t>Turnaround time </a:t>
            </a:r>
            <a:r>
              <a:rPr lang="en-US" altLang="en-US" dirty="0"/>
              <a:t>– amount of time to execute a particular process</a:t>
            </a:r>
          </a:p>
          <a:p>
            <a:r>
              <a:rPr lang="en-US" altLang="en-US" b="1" dirty="0"/>
              <a:t>Waiting time </a:t>
            </a:r>
            <a:r>
              <a:rPr lang="en-US" altLang="en-US" dirty="0"/>
              <a:t>– amount of time a process has been waiting in the ready queue</a:t>
            </a:r>
          </a:p>
          <a:p>
            <a:r>
              <a:rPr lang="en-US" altLang="en-US" b="1" dirty="0"/>
              <a:t>Response time </a:t>
            </a:r>
            <a:r>
              <a:rPr lang="en-US" altLang="en-US" dirty="0"/>
              <a:t>– amount of time it takes from when a request was submitted until the first response is produced. </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13439</TotalTime>
  <Words>2150</Words>
  <Application>Microsoft Macintosh PowerPoint</Application>
  <PresentationFormat>On-screen Show (4:3)</PresentationFormat>
  <Paragraphs>324</Paragraphs>
  <Slides>40</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Arial</vt:lpstr>
      <vt:lpstr>Calibri</vt:lpstr>
      <vt:lpstr>Courier New</vt:lpstr>
      <vt:lpstr>Helvetica</vt:lpstr>
      <vt:lpstr>Monotype Sorts</vt:lpstr>
      <vt:lpstr>Symbol</vt:lpstr>
      <vt:lpstr>Times New Roman</vt:lpstr>
      <vt:lpstr>Verdana</vt:lpstr>
      <vt:lpstr>Webdings</vt:lpstr>
      <vt:lpstr>Wingdings</vt:lpstr>
      <vt:lpstr>os-8</vt:lpstr>
      <vt:lpstr>Chapter 3:  CPU Scheduling</vt:lpstr>
      <vt:lpstr>Outline</vt:lpstr>
      <vt:lpstr>Basic Concepts</vt:lpstr>
      <vt:lpstr>Histogram of CPU-burst Times</vt:lpstr>
      <vt:lpstr>CPU Scheduler</vt:lpstr>
      <vt:lpstr>Preemptive and Nonpreemptive Scheduling</vt:lpstr>
      <vt:lpstr>Preemptive Scheduling and Race Conditions</vt:lpstr>
      <vt:lpstr>Dispatcher</vt:lpstr>
      <vt:lpstr>Scheduling Criteria</vt:lpstr>
      <vt:lpstr>Scheduling Algorithm Optimization Criteria</vt:lpstr>
      <vt:lpstr>First- Come, First-Served (FCFS) Scheduling</vt:lpstr>
      <vt:lpstr>Shortest-Job-First (SJF) Scheduling</vt:lpstr>
      <vt:lpstr>Example of SJF(Preemptive)</vt:lpstr>
      <vt:lpstr>Round Robin (RR)</vt:lpstr>
      <vt:lpstr>Priority Scheduling</vt:lpstr>
      <vt:lpstr>Multilevel Queue</vt:lpstr>
      <vt:lpstr>Multilevel Queue</vt:lpstr>
      <vt:lpstr>Multilevel Queue</vt:lpstr>
      <vt:lpstr>Multilevel Feedback Queue (Self Study)</vt:lpstr>
      <vt:lpstr>Example of Multilevel Feedback Queue (Self Study)</vt:lpstr>
      <vt:lpstr>Multiple-Processor Scheduling</vt:lpstr>
      <vt:lpstr>Multiple-Processor Scheduling</vt:lpstr>
      <vt:lpstr>Multicore Processors</vt:lpstr>
      <vt:lpstr>Multithreaded Multicore System (Self Study)</vt:lpstr>
      <vt:lpstr>Multithreaded Multicore System (Self Study)</vt:lpstr>
      <vt:lpstr>Multithreaded Multicore System (Self Study)</vt:lpstr>
      <vt:lpstr>Multiple-Processor Scheduling – Load Balancing (Self Study)</vt:lpstr>
      <vt:lpstr>Multiple-Processor Scheduling – Processor Affinity (Self Study)</vt:lpstr>
      <vt:lpstr>NUMA and CPU Scheduling (Self Study)</vt:lpstr>
      <vt:lpstr>Real-Time CPU Scheduling</vt:lpstr>
      <vt:lpstr>Real-Time CPU Scheduling</vt:lpstr>
      <vt:lpstr> Interrupt Latency (Self Study)</vt:lpstr>
      <vt:lpstr> Dispatch Latency (Self Study)</vt:lpstr>
      <vt:lpstr>Priority-based Scheduling (Self Study)</vt:lpstr>
      <vt:lpstr>Rate Monotonic Scheduling (Self Study)</vt:lpstr>
      <vt:lpstr>Missed Deadlines with Rate Monotonic Scheduling (Self Study)</vt:lpstr>
      <vt:lpstr>Earliest Deadline First Scheduling (EDF) (Self Study)</vt:lpstr>
      <vt:lpstr>Proportional Share Scheduling (Self Study)</vt:lpstr>
      <vt:lpstr>POSIX Real-Time Scheduling (Self Study)</vt:lpstr>
      <vt:lpstr>End of Chapter 3</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Microsoft Office User</cp:lastModifiedBy>
  <cp:revision>267</cp:revision>
  <cp:lastPrinted>2013-09-10T17:57:57Z</cp:lastPrinted>
  <dcterms:created xsi:type="dcterms:W3CDTF">2011-01-13T23:43:38Z</dcterms:created>
  <dcterms:modified xsi:type="dcterms:W3CDTF">2023-11-19T18:28:15Z</dcterms:modified>
</cp:coreProperties>
</file>